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m4a" ContentType="audio/mp4"/>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38" r:id="rId1"/>
  </p:sldMasterIdLst>
  <p:notesMasterIdLst>
    <p:notesMasterId r:id="rId14"/>
  </p:notesMasterIdLst>
  <p:sldIdLst>
    <p:sldId id="256" r:id="rId2"/>
    <p:sldId id="257" r:id="rId3"/>
    <p:sldId id="258" r:id="rId4"/>
    <p:sldId id="259" r:id="rId5"/>
    <p:sldId id="260" r:id="rId6"/>
    <p:sldId id="269" r:id="rId7"/>
    <p:sldId id="291" r:id="rId8"/>
    <p:sldId id="298" r:id="rId9"/>
    <p:sldId id="294" r:id="rId10"/>
    <p:sldId id="295" r:id="rId11"/>
    <p:sldId id="296" r:id="rId12"/>
    <p:sldId id="290"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1pPr>
    <a:lvl2pPr marL="0" marR="0" indent="228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2pPr>
    <a:lvl3pPr marL="0" marR="0" indent="457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3pPr>
    <a:lvl4pPr marL="0" marR="0" indent="685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4pPr>
    <a:lvl5pPr marL="0" marR="0" indent="9144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5pPr>
    <a:lvl6pPr marL="0" marR="0" indent="11430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6pPr>
    <a:lvl7pPr marL="0" marR="0" indent="13716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7pPr>
    <a:lvl8pPr marL="0" marR="0" indent="16002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8pPr>
    <a:lvl9pPr marL="0" marR="0" indent="182880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lvl9pPr>
  </p:defaultTextStyle>
  <p:extLst>
    <p:ext uri="{EFAFB233-063F-42B5-8137-9DF3F51BA10A}">
      <p15:sldGuideLst xmlns:p15="http://schemas.microsoft.com/office/powerpoint/2012/main">
        <p15:guide id="1" orient="horz" pos="3072">
          <p15:clr>
            <a:srgbClr val="A4A3A4"/>
          </p15:clr>
        </p15:guide>
        <p15:guide id="2" pos="409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89847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5">
              <a:hueOff val="-375889"/>
              <a:satOff val="-9195"/>
              <a:lumOff val="-14901"/>
            </a:schemeClr>
          </a:solidFill>
        </a:fill>
      </a:tcStyle>
    </a:firstRow>
  </a:tblStyle>
  <a:tblStyle styleId="{C7B018BB-80A7-4F77-B60F-C8B233D01FF8}" styleName="">
    <a:tblBg/>
    <a:wholeTbl>
      <a:tcTxStyle b="off" i="off">
        <a:font>
          <a:latin typeface="Palatino"/>
          <a:ea typeface="Palatino"/>
          <a:cs typeface="Palatino"/>
        </a:font>
        <a:srgbClr val="414141"/>
      </a:tcTxStyle>
      <a:tcStyle>
        <a:tcBdr>
          <a:left>
            <a:ln w="25400" cap="rnd">
              <a:solidFill>
                <a:srgbClr val="C9C3BA"/>
              </a:solidFill>
              <a:custDash>
                <a:ds d="100000" sp="200000"/>
              </a:custDash>
              <a:miter lim="400000"/>
            </a:ln>
          </a:left>
          <a:right>
            <a:ln w="25400" cap="rnd">
              <a:solidFill>
                <a:srgbClr val="C9C3BA"/>
              </a:solidFill>
              <a:custDash>
                <a:ds d="100000" sp="200000"/>
              </a:custDash>
              <a:miter lim="400000"/>
            </a:ln>
          </a:right>
          <a:top>
            <a:ln w="25400" cap="rnd">
              <a:solidFill>
                <a:srgbClr val="C9C3BA"/>
              </a:solidFill>
              <a:custDash>
                <a:ds d="100000" sp="200000"/>
              </a:custDash>
              <a:miter lim="400000"/>
            </a:ln>
          </a:top>
          <a:bottom>
            <a:ln w="25400" cap="rnd">
              <a:solidFill>
                <a:srgbClr val="C9C3BA"/>
              </a:solidFill>
              <a:custDash>
                <a:ds d="100000" sp="200000"/>
              </a:custDash>
              <a:miter lim="400000"/>
            </a:ln>
          </a:bottom>
          <a:insideH>
            <a:ln w="25400" cap="rnd">
              <a:solidFill>
                <a:srgbClr val="C9C3BA"/>
              </a:solidFill>
              <a:custDash>
                <a:ds d="100000" sp="200000"/>
              </a:custDash>
              <a:miter lim="400000"/>
            </a:ln>
          </a:insideH>
          <a:insideV>
            <a:ln w="25400" cap="rnd">
              <a:solidFill>
                <a:srgbClr val="C9C3BA"/>
              </a:solidFill>
              <a:custDash>
                <a:ds d="100000" sp="200000"/>
              </a:custDash>
              <a:miter lim="400000"/>
            </a:ln>
          </a:insideV>
        </a:tcBdr>
        <a:fill>
          <a:noFill/>
        </a:fill>
      </a:tcStyle>
    </a:wholeTbl>
    <a:band2H>
      <a:tcTxStyle/>
      <a:tcStyle>
        <a:tcBdr/>
        <a:fill>
          <a:solidFill>
            <a:srgbClr val="C9C3BA">
              <a:alpha val="75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solidFill>
                <a:srgbClr val="FFFFFF">
                  <a:alpha val="50000"/>
                </a:srgbClr>
              </a:solidFill>
              <a:prstDash val="solid"/>
              <a:miter lim="400000"/>
            </a:ln>
          </a:insideV>
        </a:tcBdr>
        <a:fill>
          <a:no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FFFFFF">
                  <a:alpha val="50000"/>
                </a:srgbClr>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noFill/>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39D60"/>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525252"/>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chemeClr val="accent3">
              <a:hueOff val="708446"/>
              <a:satOff val="-4821"/>
              <a:lumOff val="-14251"/>
            </a:schemeClr>
          </a:solidFill>
        </a:fill>
      </a:tcStyle>
    </a:firstRow>
  </a:tblStyle>
  <a:tblStyle styleId="{CF821DB8-F4EB-4A41-A1BA-3FCAFE7338EE}" styleName="">
    <a:tblBg/>
    <a:wholeTbl>
      <a:tcTxStyle b="off" i="off">
        <a:font>
          <a:latin typeface="Palatino"/>
          <a:ea typeface="Palatino"/>
          <a:cs typeface="Palatino"/>
        </a:font>
        <a:srgbClr val="414141"/>
      </a:tcTxStyle>
      <a:tcStyle>
        <a:tcBdr>
          <a:left>
            <a:ln w="12700" cap="flat">
              <a:solidFill>
                <a:schemeClr val="accent1">
                  <a:hueOff val="-113918"/>
                  <a:satOff val="19024"/>
                  <a:lumOff val="19749"/>
                </a:schemeClr>
              </a:solidFill>
              <a:prstDash val="solid"/>
              <a:miter lim="400000"/>
            </a:ln>
          </a:left>
          <a:right>
            <a:ln w="12700" cap="flat">
              <a:solidFill>
                <a:schemeClr val="accent1">
                  <a:hueOff val="-113918"/>
                  <a:satOff val="19024"/>
                  <a:lumOff val="19749"/>
                </a:schemeClr>
              </a:solidFill>
              <a:prstDash val="solid"/>
              <a:miter lim="400000"/>
            </a:ln>
          </a:right>
          <a:top>
            <a:ln w="12700" cap="flat">
              <a:solidFill>
                <a:schemeClr val="accent1">
                  <a:hueOff val="-113918"/>
                  <a:satOff val="19024"/>
                  <a:lumOff val="19749"/>
                </a:schemeClr>
              </a:solidFill>
              <a:prstDash val="solid"/>
              <a:miter lim="400000"/>
            </a:ln>
          </a:top>
          <a:bottom>
            <a:ln w="12700" cap="flat">
              <a:solidFill>
                <a:schemeClr val="accent1">
                  <a:hueOff val="-113918"/>
                  <a:satOff val="19024"/>
                  <a:lumOff val="19749"/>
                </a:schemeClr>
              </a:solidFill>
              <a:prstDash val="solid"/>
              <a:miter lim="400000"/>
            </a:ln>
          </a:bottom>
          <a:insideH>
            <a:ln w="12700" cap="flat">
              <a:solidFill>
                <a:schemeClr val="accent1">
                  <a:hueOff val="-113918"/>
                  <a:satOff val="19024"/>
                  <a:lumOff val="19749"/>
                </a:schemeClr>
              </a:solidFill>
              <a:prstDash val="solid"/>
              <a:miter lim="400000"/>
            </a:ln>
          </a:insideH>
          <a:insideV>
            <a:ln w="12700" cap="flat">
              <a:solidFill>
                <a:schemeClr val="accent1">
                  <a:hueOff val="-113918"/>
                  <a:satOff val="19024"/>
                  <a:lumOff val="19749"/>
                </a:schemeClr>
              </a:solidFill>
              <a:prstDash val="solid"/>
              <a:miter lim="400000"/>
            </a:ln>
          </a:insideV>
        </a:tcBdr>
        <a:fill>
          <a:noFill/>
        </a:fill>
      </a:tcStyle>
    </a:wholeTbl>
    <a:band2H>
      <a:tcTxStyle/>
      <a:tcStyle>
        <a:tcBdr/>
        <a:fill>
          <a:solidFill>
            <a:schemeClr val="accent1">
              <a:hueOff val="-113918"/>
              <a:satOff val="19024"/>
              <a:lumOff val="19749"/>
              <a:alpha val="35000"/>
            </a:scheme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38AAF"/>
          </a:solidFill>
        </a:fill>
      </a:tcStyle>
    </a:firstCol>
    <a:la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6"/>
              <a:satOff val="13972"/>
              <a:lumOff val="-24493"/>
            </a:schemeClr>
          </a:solid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chemeClr val="accent1">
                  <a:hueOff val="-113918"/>
                  <a:satOff val="19024"/>
                  <a:lumOff val="19749"/>
                </a:schemeClr>
              </a:solidFill>
              <a:prstDash val="solid"/>
              <a:miter lim="400000"/>
            </a:ln>
          </a:insideH>
          <a:insideV>
            <a:ln w="12700" cap="flat">
              <a:noFill/>
              <a:miter lim="400000"/>
            </a:ln>
          </a:insideV>
        </a:tcBdr>
        <a:fill>
          <a:solidFill>
            <a:schemeClr val="accent1">
              <a:hueOff val="369194"/>
              <a:satOff val="6343"/>
              <a:lumOff val="-13963"/>
            </a:schemeClr>
          </a:solidFill>
        </a:fill>
      </a:tcStyle>
    </a:firstRow>
  </a:tblStyle>
  <a:tblStyle styleId="{33BA23B1-9221-436E-865A-0063620EA4FD}" styleName="">
    <a:tblBg/>
    <a:wholeTbl>
      <a:tcTxStyle b="off" i="off">
        <a:font>
          <a:latin typeface="Palatino"/>
          <a:ea typeface="Palatino"/>
          <a:cs typeface="Palatino"/>
        </a:font>
        <a:srgbClr val="414141"/>
      </a:tcTxStyle>
      <a:tcStyle>
        <a:tcBdr>
          <a:left>
            <a:ln w="12700" cap="flat">
              <a:solidFill>
                <a:srgbClr val="C9C3BA"/>
              </a:solidFill>
              <a:prstDash val="solid"/>
              <a:miter lim="400000"/>
            </a:ln>
          </a:left>
          <a:right>
            <a:ln w="12700" cap="flat">
              <a:solidFill>
                <a:srgbClr val="C9C3BA"/>
              </a:solidFill>
              <a:prstDash val="solid"/>
              <a:miter lim="400000"/>
            </a:ln>
          </a:right>
          <a:top>
            <a:ln w="12700" cap="flat">
              <a:solidFill>
                <a:srgbClr val="C9C3BA"/>
              </a:solidFill>
              <a:prstDash val="solid"/>
              <a:miter lim="400000"/>
            </a:ln>
          </a:top>
          <a:bottom>
            <a:ln w="12700" cap="flat">
              <a:solidFill>
                <a:srgbClr val="C9C3BA"/>
              </a:solidFill>
              <a:prstDash val="solid"/>
              <a:miter lim="400000"/>
            </a:ln>
          </a:bottom>
          <a:insideH>
            <a:ln w="12700" cap="flat">
              <a:solidFill>
                <a:srgbClr val="C9C3BA"/>
              </a:solidFill>
              <a:prstDash val="solid"/>
              <a:miter lim="400000"/>
            </a:ln>
          </a:insideH>
          <a:insideV>
            <a:ln w="12700" cap="flat">
              <a:solidFill>
                <a:srgbClr val="C9C3BA"/>
              </a:solidFill>
              <a:prstDash val="solid"/>
              <a:miter lim="400000"/>
            </a:ln>
          </a:insideV>
        </a:tcBdr>
        <a:fill>
          <a:noFill/>
        </a:fill>
      </a:tcStyle>
    </a:wholeTbl>
    <a:band2H>
      <a:tcTxStyle/>
      <a:tcStyle>
        <a:tcBdr/>
        <a:fill>
          <a:solidFill>
            <a:srgbClr val="C9C3BA">
              <a:alpha val="50000"/>
            </a:srgbClr>
          </a:solidFill>
        </a:fill>
      </a:tcStyle>
    </a:band2H>
    <a:firstCol>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6635F"/>
          </a:solid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solidFill>
                <a:srgbClr val="C9C3BA"/>
              </a:solidFill>
              <a:prstDash val="solid"/>
              <a:miter lim="400000"/>
            </a:ln>
          </a:insideH>
          <a:insideV>
            <a:ln w="12700" cap="flat">
              <a:noFill/>
              <a:miter lim="400000"/>
            </a:ln>
          </a:insideV>
        </a:tcBdr>
        <a:fill>
          <a:solidFill>
            <a:srgbClr val="89847F"/>
          </a:solidFill>
        </a:fill>
      </a:tcStyle>
    </a:firstRow>
  </a:tblStyle>
  <a:tblStyle styleId="{2708684C-4D16-4618-839F-0558EEFCDFE6}" styleName="">
    <a:tblBg/>
    <a:wholeTbl>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wholeTbl>
    <a:band2H>
      <a:tcTxStyle/>
      <a:tcStyle>
        <a:tcBdr/>
        <a:fill>
          <a:solidFill>
            <a:srgbClr val="C9C3BA">
              <a:alpha val="35000"/>
            </a:srgbClr>
          </a:solidFill>
        </a:fill>
      </a:tcStyle>
    </a:band2H>
    <a:firstCol>
      <a:tcTxStyle b="off" i="off">
        <a:font>
          <a:latin typeface="Palatino"/>
          <a:ea typeface="Palatino"/>
          <a:cs typeface="Palatino"/>
        </a:font>
        <a:srgbClr val="414141"/>
      </a:tcTxStyle>
      <a:tcStyle>
        <a:tcBdr>
          <a:left>
            <a:ln w="12700" cap="flat">
              <a:noFill/>
              <a:miter lim="400000"/>
            </a:ln>
          </a:left>
          <a:right>
            <a:ln w="25400" cap="flat">
              <a:solidFill>
                <a:srgbClr val="000000"/>
              </a:solidFill>
              <a:prstDash val="solid"/>
              <a:miter lim="400000"/>
            </a:ln>
          </a:right>
          <a:top>
            <a:ln w="12700" cap="flat">
              <a:solidFill>
                <a:srgbClr val="89847F"/>
              </a:solidFill>
              <a:custDash>
                <a:ds d="200000" sp="200000"/>
              </a:custDash>
              <a:miter lim="400000"/>
            </a:ln>
          </a:top>
          <a:bottom>
            <a:ln w="12700" cap="flat">
              <a:solidFill>
                <a:srgbClr val="89847F"/>
              </a:solidFill>
              <a:custDash>
                <a:ds d="200000" sp="200000"/>
              </a:custDash>
              <a:miter lim="400000"/>
            </a:ln>
          </a:bottom>
          <a:insideH>
            <a:ln w="12700" cap="flat">
              <a:solidFill>
                <a:srgbClr val="89847F"/>
              </a:solidFill>
              <a:custDash>
                <a:ds d="200000" sp="200000"/>
              </a:custDash>
              <a:miter lim="400000"/>
            </a:ln>
          </a:insideH>
          <a:insideV>
            <a:ln w="12700" cap="flat">
              <a:noFill/>
              <a:miter lim="400000"/>
            </a:ln>
          </a:insideV>
        </a:tcBdr>
        <a:fill>
          <a:noFill/>
        </a:fill>
      </a:tcStyle>
    </a:firstCol>
    <a:la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noFill/>
              <a:miter lim="400000"/>
            </a:ln>
          </a:bottom>
          <a:insideH>
            <a:ln w="12700" cap="flat">
              <a:solidFill>
                <a:srgbClr val="89847F"/>
              </a:solidFill>
              <a:prstDash val="solid"/>
              <a:miter lim="400000"/>
            </a:ln>
          </a:insideH>
          <a:insideV>
            <a:ln w="12700" cap="flat">
              <a:noFill/>
              <a:miter lim="400000"/>
            </a:ln>
          </a:insideV>
        </a:tcBdr>
        <a:fill>
          <a:noFill/>
        </a:fill>
      </a:tcStyle>
    </a:lastRow>
    <a:firstRow>
      <a:tcTxStyle b="off" i="off">
        <a:font>
          <a:latin typeface="Palatino"/>
          <a:ea typeface="Palatino"/>
          <a:cs typeface="Palatino"/>
        </a:font>
        <a:srgbClr val="414141"/>
      </a:tcTxStyle>
      <a:tcStyle>
        <a:tcBdr>
          <a:left>
            <a:ln w="12700" cap="flat">
              <a:noFill/>
              <a:miter lim="400000"/>
            </a:ln>
          </a:left>
          <a:right>
            <a:ln w="12700" cap="flat">
              <a:noFill/>
              <a:miter lim="400000"/>
            </a:ln>
          </a:right>
          <a:top>
            <a:ln w="12700" cap="flat">
              <a:noFill/>
              <a:miter lim="400000"/>
            </a:ln>
          </a:top>
          <a:bottom>
            <a:ln w="25400" cap="flat">
              <a:solidFill>
                <a:srgbClr val="000000"/>
              </a:solidFill>
              <a:prstDash val="solid"/>
              <a:miter lim="400000"/>
            </a:ln>
          </a:bottom>
          <a:insideH>
            <a:ln w="12700" cap="flat">
              <a:solidFill>
                <a:srgbClr val="89847F"/>
              </a:solidFill>
              <a:prstDash val="solid"/>
              <a:miter lim="400000"/>
            </a:ln>
          </a:insideH>
          <a:insideV>
            <a:ln w="12700" cap="flat">
              <a:noFill/>
              <a:miter lim="400000"/>
            </a:ln>
          </a:insideV>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3954" autoAdjust="0"/>
  </p:normalViewPr>
  <p:slideViewPr>
    <p:cSldViewPr>
      <p:cViewPr varScale="1">
        <p:scale>
          <a:sx n="59" d="100"/>
          <a:sy n="59" d="100"/>
        </p:scale>
        <p:origin x="1440" y="34"/>
      </p:cViewPr>
      <p:guideLst>
        <p:guide orient="horz" pos="3072"/>
        <p:guide pos="409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image" Target="../media/image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0" name="Shape 130"/>
          <p:cNvSpPr>
            <a:spLocks noGrp="1" noRot="1" noChangeAspect="1"/>
          </p:cNvSpPr>
          <p:nvPr>
            <p:ph type="sldImg"/>
          </p:nvPr>
        </p:nvSpPr>
        <p:spPr>
          <a:xfrm>
            <a:off x="1143000" y="685800"/>
            <a:ext cx="4572000" cy="3429000"/>
          </a:xfrm>
          <a:prstGeom prst="rect">
            <a:avLst/>
          </a:prstGeom>
        </p:spPr>
        <p:txBody>
          <a:bodyPr/>
          <a:lstStyle/>
          <a:p>
            <a:endParaRPr/>
          </a:p>
        </p:txBody>
      </p:sp>
      <p:sp>
        <p:nvSpPr>
          <p:cNvPr id="131" name="Shape 131"/>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21190984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count chart provide details</a:t>
            </a:r>
            <a:r>
              <a:rPr lang="en-US" baseline="0" dirty="0" smtClean="0"/>
              <a:t> of no of car sold based on car price and year of registration.</a:t>
            </a:r>
            <a:endParaRPr lang="en-GB" dirty="0"/>
          </a:p>
        </p:txBody>
      </p:sp>
    </p:spTree>
    <p:extLst>
      <p:ext uri="{BB962C8B-B14F-4D97-AF65-F5344CB8AC3E}">
        <p14:creationId xmlns:p14="http://schemas.microsoft.com/office/powerpoint/2010/main" val="214462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2400" dirty="0" smtClean="0"/>
              <a:t>As the year of registration of the cars sold is maximum since 2000. We will consider further analysis from the year 2000</a:t>
            </a:r>
            <a:r>
              <a:rPr lang="en-GB" sz="2400" baseline="0" dirty="0" smtClean="0"/>
              <a:t>.</a:t>
            </a:r>
          </a:p>
          <a:p>
            <a:r>
              <a:rPr lang="en-US" sz="2400" baseline="0" dirty="0" smtClean="0"/>
              <a:t>Above chart represents </a:t>
            </a:r>
            <a:r>
              <a:rPr lang="en-US" sz="2400" baseline="0" dirty="0" err="1" smtClean="0"/>
              <a:t>engType</a:t>
            </a:r>
            <a:r>
              <a:rPr lang="en-US" sz="2400" baseline="0" dirty="0" smtClean="0"/>
              <a:t> /body/drive of the car sold maximum.</a:t>
            </a:r>
          </a:p>
        </p:txBody>
      </p:sp>
    </p:spTree>
    <p:extLst>
      <p:ext uri="{BB962C8B-B14F-4D97-AF65-F5344CB8AC3E}">
        <p14:creationId xmlns:p14="http://schemas.microsoft.com/office/powerpoint/2010/main" val="2369718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400" baseline="0" dirty="0" smtClean="0"/>
              <a:t>On the basis of the above chart, prices are determined based on the year of registration.  Year is closely correlated with price but surprising mileage is negatively correlated with both year and price.</a:t>
            </a:r>
          </a:p>
        </p:txBody>
      </p:sp>
    </p:spTree>
    <p:extLst>
      <p:ext uri="{BB962C8B-B14F-4D97-AF65-F5344CB8AC3E}">
        <p14:creationId xmlns:p14="http://schemas.microsoft.com/office/powerpoint/2010/main" val="27083081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sedan &amp; Crossover</a:t>
            </a:r>
            <a:r>
              <a:rPr lang="en-US" baseline="0" dirty="0" smtClean="0"/>
              <a:t> forms more than 50% of total sales, further </a:t>
            </a:r>
            <a:r>
              <a:rPr lang="en-US" baseline="0" dirty="0" err="1" smtClean="0"/>
              <a:t>analyse</a:t>
            </a:r>
            <a:r>
              <a:rPr lang="en-US" baseline="0" dirty="0" smtClean="0"/>
              <a:t> based on those two. </a:t>
            </a:r>
            <a:r>
              <a:rPr lang="en-US" dirty="0" smtClean="0"/>
              <a:t>Most of the front</a:t>
            </a:r>
            <a:r>
              <a:rPr lang="en-US" baseline="0" dirty="0" smtClean="0"/>
              <a:t> drive vehicles sold are of sedan and most of the full drive vehicles of are of crossover.</a:t>
            </a:r>
            <a:endParaRPr lang="en-GB" dirty="0"/>
          </a:p>
        </p:txBody>
      </p:sp>
    </p:spTree>
    <p:extLst>
      <p:ext uri="{BB962C8B-B14F-4D97-AF65-F5344CB8AC3E}">
        <p14:creationId xmlns:p14="http://schemas.microsoft.com/office/powerpoint/2010/main" val="19498677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of the </a:t>
            </a:r>
            <a:r>
              <a:rPr lang="en-US" baseline="0" dirty="0" smtClean="0"/>
              <a:t>sold sedans are petrol engines and in case of crossover both diesel and petrol are evenly sold.</a:t>
            </a:r>
            <a:endParaRPr lang="en-GB" dirty="0"/>
          </a:p>
        </p:txBody>
      </p:sp>
    </p:spTree>
    <p:extLst>
      <p:ext uri="{BB962C8B-B14F-4D97-AF65-F5344CB8AC3E}">
        <p14:creationId xmlns:p14="http://schemas.microsoft.com/office/powerpoint/2010/main" val="3205802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Above chart provides</a:t>
            </a:r>
            <a:r>
              <a:rPr lang="en-US" baseline="0" dirty="0" smtClean="0"/>
              <a:t> an interesting trend of the vehicles sold. Those registered on 2007 &amp; 2008 had sold maximum in comparison to the other years in both the cases. But at the same time crossover’s latest registered cars has sold much in comparison to sedan. </a:t>
            </a:r>
            <a:endParaRPr lang="en-GB" dirty="0"/>
          </a:p>
        </p:txBody>
      </p:sp>
    </p:spTree>
    <p:extLst>
      <p:ext uri="{BB962C8B-B14F-4D97-AF65-F5344CB8AC3E}">
        <p14:creationId xmlns:p14="http://schemas.microsoft.com/office/powerpoint/2010/main" val="3059095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5" name="Group 24"/>
          <p:cNvGrpSpPr/>
          <p:nvPr/>
        </p:nvGrpSpPr>
        <p:grpSpPr>
          <a:xfrm>
            <a:off x="288996" y="1"/>
            <a:ext cx="5373511" cy="9753601"/>
            <a:chOff x="203200" y="0"/>
            <a:chExt cx="3778250" cy="6858001"/>
          </a:xfrm>
        </p:grpSpPr>
        <p:sp>
          <p:nvSpPr>
            <p:cNvPr id="14" name="Freeform 6"/>
            <p:cNvSpPr/>
            <p:nvPr/>
          </p:nvSpPr>
          <p:spPr bwMode="auto">
            <a:xfrm>
              <a:off x="641350" y="0"/>
              <a:ext cx="1365250" cy="3971925"/>
            </a:xfrm>
            <a:custGeom>
              <a:avLst/>
              <a:gdLst/>
              <a:ahLst/>
              <a:cxnLst/>
              <a:rect l="0" t="0" r="r" b="b"/>
              <a:pathLst>
                <a:path w="860" h="2502">
                  <a:moveTo>
                    <a:pt x="0" y="2445"/>
                  </a:moveTo>
                  <a:lnTo>
                    <a:pt x="228" y="2502"/>
                  </a:lnTo>
                  <a:lnTo>
                    <a:pt x="860" y="0"/>
                  </a:lnTo>
                  <a:lnTo>
                    <a:pt x="620" y="0"/>
                  </a:lnTo>
                  <a:lnTo>
                    <a:pt x="0" y="2445"/>
                  </a:lnTo>
                  <a:close/>
                </a:path>
              </a:pathLst>
            </a:custGeom>
            <a:solidFill>
              <a:schemeClr val="accent1"/>
            </a:solidFill>
            <a:ln>
              <a:noFill/>
            </a:ln>
          </p:spPr>
        </p:sp>
        <p:sp>
          <p:nvSpPr>
            <p:cNvPr id="15" name="Freeform 7"/>
            <p:cNvSpPr/>
            <p:nvPr/>
          </p:nvSpPr>
          <p:spPr bwMode="auto">
            <a:xfrm>
              <a:off x="203200" y="0"/>
              <a:ext cx="1336675" cy="3862388"/>
            </a:xfrm>
            <a:custGeom>
              <a:avLst/>
              <a:gdLst/>
              <a:ahLst/>
              <a:cxnLst/>
              <a:rect l="0" t="0" r="r" b="b"/>
              <a:pathLst>
                <a:path w="842" h="2433">
                  <a:moveTo>
                    <a:pt x="842" y="0"/>
                  </a:moveTo>
                  <a:lnTo>
                    <a:pt x="602" y="0"/>
                  </a:lnTo>
                  <a:lnTo>
                    <a:pt x="0" y="2376"/>
                  </a:lnTo>
                  <a:lnTo>
                    <a:pt x="228" y="2433"/>
                  </a:lnTo>
                  <a:lnTo>
                    <a:pt x="842" y="0"/>
                  </a:lnTo>
                  <a:close/>
                </a:path>
              </a:pathLst>
            </a:custGeom>
            <a:solidFill>
              <a:schemeClr val="tx1">
                <a:lumMod val="65000"/>
                <a:lumOff val="35000"/>
              </a:schemeClr>
            </a:solidFill>
            <a:ln>
              <a:noFill/>
            </a:ln>
          </p:spPr>
        </p:sp>
        <p:sp>
          <p:nvSpPr>
            <p:cNvPr id="16" name="Freeform 8"/>
            <p:cNvSpPr/>
            <p:nvPr/>
          </p:nvSpPr>
          <p:spPr bwMode="auto">
            <a:xfrm>
              <a:off x="207963" y="3776663"/>
              <a:ext cx="1936750" cy="3081338"/>
            </a:xfrm>
            <a:custGeom>
              <a:avLst/>
              <a:gdLst/>
              <a:ahLst/>
              <a:cxnLst/>
              <a:rect l="0" t="0" r="r" b="b"/>
              <a:pathLst>
                <a:path w="1220" h="1941">
                  <a:moveTo>
                    <a:pt x="0" y="0"/>
                  </a:moveTo>
                  <a:lnTo>
                    <a:pt x="1166" y="1941"/>
                  </a:lnTo>
                  <a:lnTo>
                    <a:pt x="1220" y="1941"/>
                  </a:lnTo>
                  <a:lnTo>
                    <a:pt x="0" y="0"/>
                  </a:lnTo>
                  <a:close/>
                </a:path>
              </a:pathLst>
            </a:custGeom>
            <a:solidFill>
              <a:schemeClr val="tx1">
                <a:lumMod val="85000"/>
                <a:lumOff val="15000"/>
              </a:schemeClr>
            </a:solidFill>
            <a:ln>
              <a:noFill/>
            </a:ln>
          </p:spPr>
        </p:sp>
        <p:sp>
          <p:nvSpPr>
            <p:cNvPr id="20" name="Freeform 9"/>
            <p:cNvSpPr/>
            <p:nvPr/>
          </p:nvSpPr>
          <p:spPr bwMode="auto">
            <a:xfrm>
              <a:off x="646113" y="3886200"/>
              <a:ext cx="2373313" cy="2971800"/>
            </a:xfrm>
            <a:custGeom>
              <a:avLst/>
              <a:gdLst/>
              <a:ahLst/>
              <a:cxnLst/>
              <a:rect l="0" t="0" r="r" b="b"/>
              <a:pathLst>
                <a:path w="1495" h="1872">
                  <a:moveTo>
                    <a:pt x="1495" y="1872"/>
                  </a:moveTo>
                  <a:lnTo>
                    <a:pt x="0" y="0"/>
                  </a:lnTo>
                  <a:lnTo>
                    <a:pt x="1442" y="1872"/>
                  </a:lnTo>
                  <a:lnTo>
                    <a:pt x="1495" y="1872"/>
                  </a:lnTo>
                  <a:close/>
                </a:path>
              </a:pathLst>
            </a:custGeom>
            <a:solidFill>
              <a:schemeClr val="accent1">
                <a:lumMod val="50000"/>
              </a:schemeClr>
            </a:solidFill>
            <a:ln>
              <a:noFill/>
            </a:ln>
          </p:spPr>
        </p:sp>
        <p:sp>
          <p:nvSpPr>
            <p:cNvPr id="21" name="Freeform 10"/>
            <p:cNvSpPr/>
            <p:nvPr/>
          </p:nvSpPr>
          <p:spPr bwMode="auto">
            <a:xfrm>
              <a:off x="641350" y="3881438"/>
              <a:ext cx="3340100" cy="2976563"/>
            </a:xfrm>
            <a:custGeom>
              <a:avLst/>
              <a:gdLst/>
              <a:ahLst/>
              <a:cxnLst/>
              <a:rect l="0" t="0" r="r" b="b"/>
              <a:pathLst>
                <a:path w="2104" h="1875">
                  <a:moveTo>
                    <a:pt x="0" y="0"/>
                  </a:moveTo>
                  <a:lnTo>
                    <a:pt x="3" y="3"/>
                  </a:lnTo>
                  <a:lnTo>
                    <a:pt x="1498" y="1875"/>
                  </a:lnTo>
                  <a:lnTo>
                    <a:pt x="2104" y="1875"/>
                  </a:lnTo>
                  <a:lnTo>
                    <a:pt x="228" y="57"/>
                  </a:lnTo>
                  <a:lnTo>
                    <a:pt x="0" y="0"/>
                  </a:lnTo>
                  <a:close/>
                </a:path>
              </a:pathLst>
            </a:custGeom>
            <a:solidFill>
              <a:schemeClr val="accent1">
                <a:lumMod val="75000"/>
              </a:schemeClr>
            </a:solidFill>
            <a:ln>
              <a:noFill/>
            </a:ln>
          </p:spPr>
        </p:sp>
        <p:sp>
          <p:nvSpPr>
            <p:cNvPr id="22" name="Freeform 11"/>
            <p:cNvSpPr/>
            <p:nvPr/>
          </p:nvSpPr>
          <p:spPr bwMode="auto">
            <a:xfrm>
              <a:off x="203200" y="3771900"/>
              <a:ext cx="2660650" cy="3086100"/>
            </a:xfrm>
            <a:custGeom>
              <a:avLst/>
              <a:gdLst/>
              <a:ahLst/>
              <a:cxnLst/>
              <a:rect l="0" t="0" r="r" b="b"/>
              <a:pathLst>
                <a:path w="1676" h="1944">
                  <a:moveTo>
                    <a:pt x="1676" y="1944"/>
                  </a:moveTo>
                  <a:lnTo>
                    <a:pt x="264" y="111"/>
                  </a:lnTo>
                  <a:lnTo>
                    <a:pt x="225" y="60"/>
                  </a:lnTo>
                  <a:lnTo>
                    <a:pt x="228" y="60"/>
                  </a:lnTo>
                  <a:lnTo>
                    <a:pt x="264" y="111"/>
                  </a:lnTo>
                  <a:lnTo>
                    <a:pt x="234" y="69"/>
                  </a:lnTo>
                  <a:lnTo>
                    <a:pt x="228" y="57"/>
                  </a:lnTo>
                  <a:lnTo>
                    <a:pt x="222" y="54"/>
                  </a:lnTo>
                  <a:lnTo>
                    <a:pt x="0" y="0"/>
                  </a:lnTo>
                  <a:lnTo>
                    <a:pt x="3" y="3"/>
                  </a:lnTo>
                  <a:lnTo>
                    <a:pt x="1223" y="1944"/>
                  </a:lnTo>
                  <a:lnTo>
                    <a:pt x="1676" y="1944"/>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474203" y="1300482"/>
            <a:ext cx="9880358" cy="4961089"/>
          </a:xfrm>
        </p:spPr>
        <p:txBody>
          <a:bodyPr anchor="b">
            <a:normAutofit/>
          </a:bodyPr>
          <a:lstStyle>
            <a:lvl1pPr algn="r">
              <a:defRPr sz="768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4158917" y="6261570"/>
            <a:ext cx="8195645" cy="1940666"/>
          </a:xfrm>
        </p:spPr>
        <p:txBody>
          <a:bodyPr anchor="t">
            <a:normAutofit/>
          </a:bodyPr>
          <a:lstStyle>
            <a:lvl1pPr marL="0" indent="0" algn="r">
              <a:buNone/>
              <a:defRPr sz="2560">
                <a:solidFill>
                  <a:schemeClr val="tx1"/>
                </a:solidFill>
              </a:defRPr>
            </a:lvl1pPr>
            <a:lvl2pPr marL="650230" indent="0" algn="ctr">
              <a:buNone/>
              <a:defRPr>
                <a:solidFill>
                  <a:schemeClr val="tx1">
                    <a:tint val="75000"/>
                  </a:schemeClr>
                </a:solidFill>
              </a:defRPr>
            </a:lvl2pPr>
            <a:lvl3pPr marL="1300460" indent="0" algn="ctr">
              <a:buNone/>
              <a:defRPr>
                <a:solidFill>
                  <a:schemeClr val="tx1">
                    <a:tint val="75000"/>
                  </a:schemeClr>
                </a:solidFill>
              </a:defRPr>
            </a:lvl3pPr>
            <a:lvl4pPr marL="1950690" indent="0" algn="ctr">
              <a:buNone/>
              <a:defRPr>
                <a:solidFill>
                  <a:schemeClr val="tx1">
                    <a:tint val="75000"/>
                  </a:schemeClr>
                </a:solidFill>
              </a:defRPr>
            </a:lvl4pPr>
            <a:lvl5pPr marL="2600919" indent="0" algn="ctr">
              <a:buNone/>
              <a:defRPr>
                <a:solidFill>
                  <a:schemeClr val="tx1">
                    <a:tint val="75000"/>
                  </a:schemeClr>
                </a:solidFill>
              </a:defRPr>
            </a:lvl5pPr>
            <a:lvl6pPr marL="3251149" indent="0" algn="ctr">
              <a:buNone/>
              <a:defRPr>
                <a:solidFill>
                  <a:schemeClr val="tx1">
                    <a:tint val="75000"/>
                  </a:schemeClr>
                </a:solidFill>
              </a:defRPr>
            </a:lvl6pPr>
            <a:lvl7pPr marL="3901379" indent="0" algn="ctr">
              <a:buNone/>
              <a:defRPr>
                <a:solidFill>
                  <a:schemeClr val="tx1">
                    <a:tint val="75000"/>
                  </a:schemeClr>
                </a:solidFill>
              </a:defRPr>
            </a:lvl7pPr>
            <a:lvl8pPr marL="4551609" indent="0" algn="ctr">
              <a:buNone/>
              <a:defRPr>
                <a:solidFill>
                  <a:schemeClr val="tx1">
                    <a:tint val="75000"/>
                  </a:schemeClr>
                </a:solidFill>
              </a:defRPr>
            </a:lvl8pPr>
            <a:lvl9pPr marL="5201839"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10418878" y="8700212"/>
            <a:ext cx="1219517" cy="519289"/>
          </a:xfrm>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a:xfrm>
            <a:off x="5153754" y="8700212"/>
            <a:ext cx="5133423" cy="519289"/>
          </a:xfrm>
        </p:spPr>
        <p:txBody>
          <a:bodyPr/>
          <a:lstStyle/>
          <a:p>
            <a:endParaRPr lang="en-US" dirty="0"/>
          </a:p>
        </p:txBody>
      </p:sp>
      <p:sp>
        <p:nvSpPr>
          <p:cNvPr id="6" name="Slide Number Placeholder 5"/>
          <p:cNvSpPr>
            <a:spLocks noGrp="1"/>
          </p:cNvSpPr>
          <p:nvPr>
            <p:ph type="sldNum" sz="quarter" idx="12"/>
          </p:nvPr>
        </p:nvSpPr>
        <p:spPr>
          <a:xfrm>
            <a:off x="11769344" y="8700212"/>
            <a:ext cx="585216" cy="519289"/>
          </a:xfrm>
        </p:spPr>
        <p:txBody>
          <a:bodyPr/>
          <a:lstStyle/>
          <a:p>
            <a:fld id="{86CB4B4D-7CA3-9044-876B-883B54F8677D}" type="slidenum">
              <a:rPr lang="en-GB" smtClean="0"/>
              <a:t>‹#›</a:t>
            </a:fld>
            <a:endParaRPr lang="en-GB"/>
          </a:p>
        </p:txBody>
      </p:sp>
      <p:sp>
        <p:nvSpPr>
          <p:cNvPr id="23" name="Freeform 12"/>
          <p:cNvSpPr/>
          <p:nvPr/>
        </p:nvSpPr>
        <p:spPr bwMode="auto">
          <a:xfrm>
            <a:off x="288996" y="5364480"/>
            <a:ext cx="514773" cy="128694"/>
          </a:xfrm>
          <a:custGeom>
            <a:avLst/>
            <a:gdLst/>
            <a:ahLst/>
            <a:cxnLst/>
            <a:rect l="0" t="0" r="r" b="b"/>
            <a:pathLst>
              <a:path w="228" h="57">
                <a:moveTo>
                  <a:pt x="228" y="57"/>
                </a:moveTo>
                <a:lnTo>
                  <a:pt x="0" y="0"/>
                </a:lnTo>
                <a:lnTo>
                  <a:pt x="222" y="54"/>
                </a:lnTo>
                <a:lnTo>
                  <a:pt x="228" y="57"/>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3"/>
          <p:cNvSpPr/>
          <p:nvPr/>
        </p:nvSpPr>
        <p:spPr bwMode="auto">
          <a:xfrm>
            <a:off x="796997" y="5499948"/>
            <a:ext cx="88054" cy="115147"/>
          </a:xfrm>
          <a:custGeom>
            <a:avLst/>
            <a:gdLst/>
            <a:ahLst/>
            <a:cxnLst/>
            <a:rect l="0" t="0" r="r" b="b"/>
            <a:pathLst>
              <a:path w="39" h="51">
                <a:moveTo>
                  <a:pt x="0" y="0"/>
                </a:moveTo>
                <a:lnTo>
                  <a:pt x="39" y="51"/>
                </a:lnTo>
                <a:lnTo>
                  <a:pt x="3" y="0"/>
                </a:lnTo>
                <a:lnTo>
                  <a:pt x="0" y="0"/>
                </a:lnTo>
                <a:close/>
              </a:path>
            </a:pathLst>
          </a:custGeom>
          <a:solidFill>
            <a:srgbClr val="29ABE2"/>
          </a:solidFill>
          <a:ln>
            <a:noFill/>
          </a:ln>
          <a:extLst>
            <a:ext uri="{91240B29-F687-4f45-9708-019B960494DF}">
              <a14:hiddenLine xmlns:a14="http://schemas.microsoft.com/office/drawing/2010/main" xmlns="" w="9525">
                <a:solidFill>
                  <a:srgbClr val="000000"/>
                </a:solidFill>
                <a:round/>
                <a:headEnd/>
                <a:tailEnd/>
              </a14:hiddenLine>
            </a:ext>
          </a:extLst>
        </p:spPr>
      </p:sp>
    </p:spTree>
    <p:extLst>
      <p:ext uri="{BB962C8B-B14F-4D97-AF65-F5344CB8AC3E}">
        <p14:creationId xmlns:p14="http://schemas.microsoft.com/office/powerpoint/2010/main" val="2510282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3678" y="6731186"/>
            <a:ext cx="10689409" cy="806027"/>
          </a:xfrm>
        </p:spPr>
        <p:txBody>
          <a:bodyPr anchor="b">
            <a:normAutofit/>
          </a:bodyPr>
          <a:lstStyle>
            <a:lvl1pPr algn="ctr">
              <a:defRPr sz="3413"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45743" y="1325670"/>
            <a:ext cx="8776626" cy="4501299"/>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Click icon to add picture</a:t>
            </a:r>
            <a:endParaRPr lang="en-US" dirty="0"/>
          </a:p>
        </p:txBody>
      </p:sp>
      <p:sp>
        <p:nvSpPr>
          <p:cNvPr id="4" name="Text Placeholder 3"/>
          <p:cNvSpPr>
            <a:spLocks noGrp="1"/>
          </p:cNvSpPr>
          <p:nvPr>
            <p:ph type="body" sz="half" idx="2"/>
          </p:nvPr>
        </p:nvSpPr>
        <p:spPr>
          <a:xfrm>
            <a:off x="1583678" y="7537213"/>
            <a:ext cx="10689409" cy="702168"/>
          </a:xfrm>
        </p:spPr>
        <p:txBody>
          <a:bodyPr>
            <a:normAutofit/>
          </a:bodyPr>
          <a:lstStyle>
            <a:lvl1pPr marL="0" indent="0" algn="ctr">
              <a:buNone/>
              <a:defRPr sz="1991"/>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9879310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583680" y="975360"/>
            <a:ext cx="10689409" cy="4334933"/>
          </a:xfrm>
        </p:spPr>
        <p:txBody>
          <a:bodyPr anchor="ctr">
            <a:normAutofit/>
          </a:bodyPr>
          <a:lstStyle>
            <a:lvl1pPr algn="ctr">
              <a:defRPr sz="4551"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83679" y="6177280"/>
            <a:ext cx="10689411" cy="2059093"/>
          </a:xfrm>
        </p:spPr>
        <p:txBody>
          <a:bodyPr anchor="ctr">
            <a:normAutofit/>
          </a:bodyPr>
          <a:lstStyle>
            <a:lvl1pPr marL="0" indent="0" algn="ctr">
              <a:buNone/>
              <a:defRPr sz="2844">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3154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378733" y="1227411"/>
            <a:ext cx="650409"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1378" dirty="0">
                <a:solidFill>
                  <a:schemeClr val="tx1"/>
                </a:solidFill>
                <a:effectLst/>
              </a:rPr>
              <a:t>“</a:t>
            </a:r>
          </a:p>
        </p:txBody>
      </p:sp>
      <p:sp>
        <p:nvSpPr>
          <p:cNvPr id="15" name="TextBox 14"/>
          <p:cNvSpPr txBox="1"/>
          <p:nvPr/>
        </p:nvSpPr>
        <p:spPr>
          <a:xfrm>
            <a:off x="11622681" y="4009812"/>
            <a:ext cx="650409"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1378" dirty="0">
                <a:solidFill>
                  <a:schemeClr val="tx1"/>
                </a:solidFill>
                <a:effectLst/>
              </a:rPr>
              <a:t>”</a:t>
            </a:r>
          </a:p>
        </p:txBody>
      </p:sp>
      <p:sp>
        <p:nvSpPr>
          <p:cNvPr id="2" name="Title 1"/>
          <p:cNvSpPr>
            <a:spLocks noGrp="1"/>
          </p:cNvSpPr>
          <p:nvPr>
            <p:ph type="title"/>
          </p:nvPr>
        </p:nvSpPr>
        <p:spPr>
          <a:xfrm>
            <a:off x="2029144" y="975362"/>
            <a:ext cx="9918741" cy="3901439"/>
          </a:xfrm>
        </p:spPr>
        <p:txBody>
          <a:bodyPr anchor="ctr">
            <a:normAutofit/>
          </a:bodyPr>
          <a:lstStyle>
            <a:lvl1pPr algn="ctr">
              <a:defRPr sz="4551"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2273045" y="4876798"/>
            <a:ext cx="9430938" cy="541867"/>
          </a:xfrm>
        </p:spPr>
        <p:txBody>
          <a:bodyPr anchor="ctr">
            <a:normAutofit/>
          </a:bodyPr>
          <a:lstStyle>
            <a:lvl1pPr marL="0" indent="0">
              <a:buFontTx/>
              <a:buNone/>
              <a:defRPr sz="2560"/>
            </a:lvl1pPr>
            <a:lvl2pPr marL="650230" indent="0">
              <a:buFontTx/>
              <a:buNone/>
              <a:defRPr/>
            </a:lvl2pPr>
            <a:lvl3pPr marL="1300460" indent="0">
              <a:buFontTx/>
              <a:buNone/>
              <a:defRPr/>
            </a:lvl3pPr>
            <a:lvl4pPr marL="1950690" indent="0">
              <a:buFontTx/>
              <a:buNone/>
              <a:defRPr/>
            </a:lvl4pPr>
            <a:lvl5pPr marL="2600919"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1583678" y="6177280"/>
            <a:ext cx="10689409" cy="2059093"/>
          </a:xfrm>
        </p:spPr>
        <p:txBody>
          <a:bodyPr anchor="ctr">
            <a:normAutofit/>
          </a:bodyPr>
          <a:lstStyle>
            <a:lvl1pPr marL="0" indent="0" algn="ctr">
              <a:buNone/>
              <a:defRPr sz="2844">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75681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583681" y="4705537"/>
            <a:ext cx="10689407" cy="2088960"/>
          </a:xfrm>
        </p:spPr>
        <p:txBody>
          <a:bodyPr anchor="b">
            <a:normAutofit/>
          </a:bodyPr>
          <a:lstStyle>
            <a:lvl1pPr algn="r">
              <a:defRPr sz="4551"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583679" y="6794497"/>
            <a:ext cx="10689408" cy="1223680"/>
          </a:xfrm>
        </p:spPr>
        <p:txBody>
          <a:bodyPr anchor="t">
            <a:normAutofit/>
          </a:bodyPr>
          <a:lstStyle>
            <a:lvl1pPr marL="0" indent="0" algn="r">
              <a:buNone/>
              <a:defRPr sz="2844">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8444173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378733" y="1227411"/>
            <a:ext cx="650409"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11378" dirty="0">
                <a:solidFill>
                  <a:schemeClr val="tx1"/>
                </a:solidFill>
                <a:effectLst/>
              </a:rPr>
              <a:t>“</a:t>
            </a:r>
          </a:p>
        </p:txBody>
      </p:sp>
      <p:sp>
        <p:nvSpPr>
          <p:cNvPr id="15" name="TextBox 14"/>
          <p:cNvSpPr txBox="1"/>
          <p:nvPr/>
        </p:nvSpPr>
        <p:spPr>
          <a:xfrm>
            <a:off x="11622681" y="4009812"/>
            <a:ext cx="650409" cy="831681"/>
          </a:xfrm>
          <a:prstGeom prst="rect">
            <a:avLst/>
          </a:prstGeom>
        </p:spPr>
        <p:txBody>
          <a:bodyPr vert="horz" lIns="130048" tIns="65024" rIns="130048" bIns="65024"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11378" dirty="0">
                <a:solidFill>
                  <a:schemeClr val="tx1"/>
                </a:solidFill>
                <a:effectLst/>
              </a:rPr>
              <a:t>”</a:t>
            </a:r>
          </a:p>
        </p:txBody>
      </p:sp>
      <p:sp>
        <p:nvSpPr>
          <p:cNvPr id="2" name="Title 1"/>
          <p:cNvSpPr>
            <a:spLocks noGrp="1"/>
          </p:cNvSpPr>
          <p:nvPr>
            <p:ph type="title"/>
          </p:nvPr>
        </p:nvSpPr>
        <p:spPr>
          <a:xfrm>
            <a:off x="2029144" y="975362"/>
            <a:ext cx="9918741" cy="3901439"/>
          </a:xfrm>
        </p:spPr>
        <p:txBody>
          <a:bodyPr anchor="ctr">
            <a:normAutofit/>
          </a:bodyPr>
          <a:lstStyle>
            <a:lvl1pPr algn="ctr">
              <a:defRPr sz="4551"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583680" y="5527040"/>
            <a:ext cx="10689408" cy="1264356"/>
          </a:xfrm>
        </p:spPr>
        <p:txBody>
          <a:bodyPr vert="horz" lIns="91440" tIns="45720" rIns="91440" bIns="45720" rtlCol="0" anchor="b">
            <a:normAutofit/>
          </a:bodyPr>
          <a:lstStyle>
            <a:lvl1pPr algn="r">
              <a:buNone/>
              <a:defRPr lang="en-US" sz="3413"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583679" y="6791395"/>
            <a:ext cx="10689408" cy="1444978"/>
          </a:xfrm>
        </p:spPr>
        <p:txBody>
          <a:bodyPr anchor="t">
            <a:normAutofit/>
          </a:bodyPr>
          <a:lstStyle>
            <a:lvl1pPr marL="0" indent="0" algn="r">
              <a:buNone/>
              <a:defRPr sz="2560">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6157533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583681" y="975362"/>
            <a:ext cx="10689409" cy="3878862"/>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1583679" y="4985173"/>
            <a:ext cx="10689411" cy="1192107"/>
          </a:xfrm>
        </p:spPr>
        <p:txBody>
          <a:bodyPr vert="horz" lIns="91440" tIns="45720" rIns="91440" bIns="45720" rtlCol="0" anchor="b">
            <a:normAutofit/>
          </a:bodyPr>
          <a:lstStyle>
            <a:lvl1pPr>
              <a:buNone/>
              <a:defRPr lang="en-US" sz="3982"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1583679" y="6177280"/>
            <a:ext cx="10689411" cy="2059093"/>
          </a:xfrm>
        </p:spPr>
        <p:txBody>
          <a:bodyPr anchor="t">
            <a:normAutofit/>
          </a:bodyPr>
          <a:lstStyle>
            <a:lvl1pPr marL="0" indent="0" algn="l">
              <a:buNone/>
              <a:defRPr sz="2560">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4461828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1448151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84204" y="975360"/>
            <a:ext cx="1888886" cy="7261013"/>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583679" y="975360"/>
            <a:ext cx="8556619" cy="7261013"/>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6920481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cSld name="Title &amp; Subtitle">
    <p:spTree>
      <p:nvGrpSpPr>
        <p:cNvPr id="1" name=""/>
        <p:cNvGrpSpPr/>
        <p:nvPr/>
      </p:nvGrpSpPr>
      <p:grpSpPr>
        <a:xfrm>
          <a:off x="0" y="0"/>
          <a:ext cx="0" cy="0"/>
          <a:chOff x="0" y="0"/>
          <a:chExt cx="0" cy="0"/>
        </a:xfrm>
      </p:grpSpPr>
      <p:sp>
        <p:nvSpPr>
          <p:cNvPr id="16" name="Lorem Ipsum Dolor"/>
          <p:cNvSpPr txBox="1">
            <a:spLocks noGrp="1"/>
          </p:cNvSpPr>
          <p:nvPr>
            <p:ph type="body" sz="quarter" idx="13"/>
          </p:nvPr>
        </p:nvSpPr>
        <p:spPr>
          <a:xfrm>
            <a:off x="508000" y="3505200"/>
            <a:ext cx="7200900" cy="508000"/>
          </a:xfrm>
          <a:prstGeom prst="rect">
            <a:avLst/>
          </a:prstGeom>
        </p:spPr>
        <p:txBody>
          <a:bodyPr>
            <a:spAutoFit/>
          </a:bodyPr>
          <a:lstStyle>
            <a:lvl1pPr marL="0" indent="0">
              <a:lnSpc>
                <a:spcPct val="110000"/>
              </a:lnSpc>
              <a:spcBef>
                <a:spcPts val="0"/>
              </a:spcBef>
              <a:buClrTx/>
              <a:buSzTx/>
              <a:buFontTx/>
              <a:buNone/>
              <a:defRPr sz="2400" i="1"/>
            </a:lvl1pPr>
          </a:lstStyle>
          <a:p>
            <a:r>
              <a:t>Lorem Ipsum Dolor</a:t>
            </a:r>
          </a:p>
        </p:txBody>
      </p:sp>
      <p:sp>
        <p:nvSpPr>
          <p:cNvPr id="17" name="Title Text"/>
          <p:cNvSpPr txBox="1">
            <a:spLocks noGrp="1"/>
          </p:cNvSpPr>
          <p:nvPr>
            <p:ph type="title"/>
          </p:nvPr>
        </p:nvSpPr>
        <p:spPr>
          <a:xfrm>
            <a:off x="508000" y="4140200"/>
            <a:ext cx="7200900" cy="2413000"/>
          </a:xfrm>
          <a:prstGeom prst="rect">
            <a:avLst/>
          </a:prstGeom>
        </p:spPr>
        <p:txBody>
          <a:bodyPr/>
          <a:lstStyle>
            <a:lvl1pPr algn="l"/>
          </a:lstStyle>
          <a:p>
            <a:r>
              <a:t>Title Text</a:t>
            </a:r>
          </a:p>
        </p:txBody>
      </p:sp>
      <p:sp>
        <p:nvSpPr>
          <p:cNvPr id="18" name="Body Level One…"/>
          <p:cNvSpPr txBox="1">
            <a:spLocks noGrp="1"/>
          </p:cNvSpPr>
          <p:nvPr>
            <p:ph type="body" sz="quarter" idx="1"/>
          </p:nvPr>
        </p:nvSpPr>
        <p:spPr>
          <a:xfrm>
            <a:off x="8280400" y="4140200"/>
            <a:ext cx="4241800" cy="2413000"/>
          </a:xfrm>
          <a:prstGeom prst="rect">
            <a:avLst/>
          </a:prstGeom>
        </p:spPr>
        <p:txBody>
          <a:bodyPr/>
          <a:lstStyle>
            <a:lvl1pPr marL="0" indent="0">
              <a:spcBef>
                <a:spcPts val="0"/>
              </a:spcBef>
              <a:buClrTx/>
              <a:buSzTx/>
              <a:buFontTx/>
              <a:buNone/>
              <a:defRPr sz="2400"/>
            </a:lvl1pPr>
            <a:lvl2pPr marL="0" indent="228600">
              <a:spcBef>
                <a:spcPts val="0"/>
              </a:spcBef>
              <a:buClrTx/>
              <a:buSzTx/>
              <a:buFontTx/>
              <a:buNone/>
              <a:defRPr sz="2400"/>
            </a:lvl2pPr>
            <a:lvl3pPr marL="0" indent="457200">
              <a:spcBef>
                <a:spcPts val="0"/>
              </a:spcBef>
              <a:buClrTx/>
              <a:buSzTx/>
              <a:buFontTx/>
              <a:buNone/>
              <a:defRPr sz="2400"/>
            </a:lvl3pPr>
            <a:lvl4pPr marL="0" indent="685800">
              <a:spcBef>
                <a:spcPts val="0"/>
              </a:spcBef>
              <a:buClrTx/>
              <a:buSzTx/>
              <a:buFontTx/>
              <a:buNone/>
              <a:defRPr sz="2400"/>
            </a:lvl4pPr>
            <a:lvl5pPr marL="0" indent="914400">
              <a:spcBef>
                <a:spcPts val="0"/>
              </a:spcBef>
              <a:buClrTx/>
              <a:buSzTx/>
              <a:buFontTx/>
              <a:buNone/>
              <a:defRPr sz="2400"/>
            </a:lvl5pPr>
          </a:lstStyle>
          <a:p>
            <a:r>
              <a:t>Body Level One</a:t>
            </a:r>
          </a:p>
          <a:p>
            <a:pPr lvl="1"/>
            <a:r>
              <a:t>Body Level Two</a:t>
            </a:r>
          </a:p>
          <a:p>
            <a:pPr lvl="2"/>
            <a:r>
              <a:t>Body Level Three</a:t>
            </a:r>
          </a:p>
          <a:p>
            <a:pPr lvl="3"/>
            <a:r>
              <a:t>Body Level Four</a:t>
            </a:r>
          </a:p>
          <a:p>
            <a:pPr lvl="4"/>
            <a:r>
              <a:t>Body Level Five</a:t>
            </a:r>
          </a:p>
        </p:txBody>
      </p:sp>
      <p:sp>
        <p:nvSpPr>
          <p:cNvPr id="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4965727"/>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70" name="Title Text"/>
          <p:cNvSpPr txBox="1">
            <a:spLocks noGrp="1"/>
          </p:cNvSpPr>
          <p:nvPr>
            <p:ph type="title"/>
          </p:nvPr>
        </p:nvSpPr>
        <p:spPr>
          <a:prstGeom prst="rect">
            <a:avLst/>
          </a:prstGeom>
        </p:spPr>
        <p:txBody>
          <a:bodyPr/>
          <a:lstStyle/>
          <a:p>
            <a:r>
              <a:t>Title Text</a:t>
            </a:r>
          </a:p>
        </p:txBody>
      </p:sp>
      <p:sp>
        <p:nvSpPr>
          <p:cNvPr id="71"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426828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96812" y="650241"/>
            <a:ext cx="10957749" cy="2817707"/>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1396812" y="3793067"/>
            <a:ext cx="10957749" cy="4740005"/>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445269" y="8687180"/>
            <a:ext cx="1219517" cy="519289"/>
          </a:xfrm>
        </p:spPr>
        <p:txBody>
          <a:bodyPr/>
          <a:lstStyle/>
          <a:p>
            <a:fld id="{4509A250-FF31-4206-8172-F9D3106AACB1}" type="datetimeFigureOut">
              <a:rPr lang="en-US" smtClean="0"/>
              <a:t>2/7/2019</a:t>
            </a:fld>
            <a:endParaRPr lang="en-US" dirty="0"/>
          </a:p>
        </p:txBody>
      </p:sp>
      <p:sp>
        <p:nvSpPr>
          <p:cNvPr id="5" name="Footer Placeholder 4"/>
          <p:cNvSpPr>
            <a:spLocks noGrp="1"/>
          </p:cNvSpPr>
          <p:nvPr>
            <p:ph type="ftr" sz="quarter" idx="11"/>
          </p:nvPr>
        </p:nvSpPr>
        <p:spPr>
          <a:xfrm>
            <a:off x="2805543" y="8687180"/>
            <a:ext cx="7558424" cy="519289"/>
          </a:xfrm>
        </p:spPr>
        <p:txBody>
          <a:bodyPr/>
          <a:lstStyle/>
          <a:p>
            <a:endParaRPr lang="en-US" dirty="0"/>
          </a:p>
        </p:txBody>
      </p:sp>
      <p:sp>
        <p:nvSpPr>
          <p:cNvPr id="6" name="Slide Number Placeholder 5"/>
          <p:cNvSpPr>
            <a:spLocks noGrp="1"/>
          </p:cNvSpPr>
          <p:nvPr>
            <p:ph type="sldNum" sz="quarter" idx="12"/>
          </p:nvPr>
        </p:nvSpPr>
        <p:spPr>
          <a:xfrm>
            <a:off x="11746087" y="8687180"/>
            <a:ext cx="608474" cy="519289"/>
          </a:xfr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33415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Bullets">
    <p:spTree>
      <p:nvGrpSpPr>
        <p:cNvPr id="1" name=""/>
        <p:cNvGrpSpPr/>
        <p:nvPr/>
      </p:nvGrpSpPr>
      <p:grpSpPr>
        <a:xfrm>
          <a:off x="0" y="0"/>
          <a:ext cx="0" cy="0"/>
          <a:chOff x="0" y="0"/>
          <a:chExt cx="0" cy="0"/>
        </a:xfrm>
      </p:grpSpPr>
      <p:sp>
        <p:nvSpPr>
          <p:cNvPr id="89" name="Body Level One…"/>
          <p:cNvSpPr txBox="1">
            <a:spLocks noGrp="1"/>
          </p:cNvSpPr>
          <p:nvPr>
            <p:ph type="body" idx="1"/>
          </p:nvPr>
        </p:nvSpPr>
        <p:spPr>
          <a:xfrm>
            <a:off x="508000" y="1270000"/>
            <a:ext cx="11988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059503732"/>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825949" y="3793065"/>
            <a:ext cx="9528612" cy="3356545"/>
          </a:xfrm>
        </p:spPr>
        <p:txBody>
          <a:bodyPr anchor="b"/>
          <a:lstStyle>
            <a:lvl1pPr algn="r">
              <a:defRPr sz="5689"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825953" y="7149611"/>
            <a:ext cx="9528607" cy="1223680"/>
          </a:xfrm>
        </p:spPr>
        <p:txBody>
          <a:bodyPr anchor="t">
            <a:normAutofit/>
          </a:bodyPr>
          <a:lstStyle>
            <a:lvl1pPr marL="0" indent="0" algn="r">
              <a:buNone/>
              <a:defRPr sz="2844">
                <a:solidFill>
                  <a:schemeClr val="tx1"/>
                </a:solidFill>
              </a:defRPr>
            </a:lvl1pPr>
            <a:lvl2pPr marL="650230" indent="0">
              <a:buNone/>
              <a:defRPr sz="2560">
                <a:solidFill>
                  <a:schemeClr val="tx1">
                    <a:tint val="75000"/>
                  </a:schemeClr>
                </a:solidFill>
              </a:defRPr>
            </a:lvl2pPr>
            <a:lvl3pPr marL="1300460" indent="0">
              <a:buNone/>
              <a:defRPr sz="2276">
                <a:solidFill>
                  <a:schemeClr val="tx1">
                    <a:tint val="75000"/>
                  </a:schemeClr>
                </a:solidFill>
              </a:defRPr>
            </a:lvl3pPr>
            <a:lvl4pPr marL="1950690" indent="0">
              <a:buNone/>
              <a:defRPr sz="1991">
                <a:solidFill>
                  <a:schemeClr val="tx1">
                    <a:tint val="75000"/>
                  </a:schemeClr>
                </a:solidFill>
              </a:defRPr>
            </a:lvl4pPr>
            <a:lvl5pPr marL="2600919" indent="0">
              <a:buNone/>
              <a:defRPr sz="1991">
                <a:solidFill>
                  <a:schemeClr val="tx1">
                    <a:tint val="75000"/>
                  </a:schemeClr>
                </a:solidFill>
              </a:defRPr>
            </a:lvl5pPr>
            <a:lvl6pPr marL="3251149" indent="0">
              <a:buNone/>
              <a:defRPr sz="1991">
                <a:solidFill>
                  <a:schemeClr val="tx1">
                    <a:tint val="75000"/>
                  </a:schemeClr>
                </a:solidFill>
              </a:defRPr>
            </a:lvl6pPr>
            <a:lvl7pPr marL="3901379" indent="0">
              <a:buNone/>
              <a:defRPr sz="1991">
                <a:solidFill>
                  <a:schemeClr val="tx1">
                    <a:tint val="75000"/>
                  </a:schemeClr>
                </a:solidFill>
              </a:defRPr>
            </a:lvl7pPr>
            <a:lvl8pPr marL="4551609" indent="0">
              <a:buNone/>
              <a:defRPr sz="1991">
                <a:solidFill>
                  <a:schemeClr val="tx1">
                    <a:tint val="75000"/>
                  </a:schemeClr>
                </a:solidFill>
              </a:defRPr>
            </a:lvl8pPr>
            <a:lvl9pPr marL="5201839" indent="0">
              <a:buNone/>
              <a:defRPr sz="1991">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1766496" y="8698411"/>
            <a:ext cx="588065" cy="519289"/>
          </a:xfrm>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175259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96812" y="975362"/>
            <a:ext cx="10957749" cy="2492585"/>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396811" y="3793067"/>
            <a:ext cx="5318963" cy="4791003"/>
          </a:xfrm>
        </p:spPr>
        <p:txBody>
          <a:bodyPr>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035597" y="3793067"/>
            <a:ext cx="5318963" cy="4759927"/>
          </a:xfrm>
        </p:spPr>
        <p:txBody>
          <a:bodyPr>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1817647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890818" y="3781025"/>
            <a:ext cx="4915614" cy="819573"/>
          </a:xfrm>
        </p:spPr>
        <p:txBody>
          <a:bodyPr anchor="b">
            <a:noAutofit/>
          </a:bodyPr>
          <a:lstStyle>
            <a:lvl1pPr marL="0" indent="0">
              <a:buNone/>
              <a:defRPr sz="3982" b="0">
                <a:solidFill>
                  <a:schemeClr val="accent1">
                    <a:lumMod val="75000"/>
                  </a:schemeClr>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4" name="Content Placeholder 3"/>
          <p:cNvSpPr>
            <a:spLocks noGrp="1"/>
          </p:cNvSpPr>
          <p:nvPr>
            <p:ph sz="half" idx="2"/>
          </p:nvPr>
        </p:nvSpPr>
        <p:spPr>
          <a:xfrm>
            <a:off x="1583677" y="4743589"/>
            <a:ext cx="5222753" cy="3790591"/>
          </a:xfrm>
        </p:spPr>
        <p:txBody>
          <a:bodyPr anchor="t">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341099" y="3793066"/>
            <a:ext cx="4931991" cy="819573"/>
          </a:xfrm>
        </p:spPr>
        <p:txBody>
          <a:bodyPr anchor="b">
            <a:noAutofit/>
          </a:bodyPr>
          <a:lstStyle>
            <a:lvl1pPr marL="0" indent="0">
              <a:buNone/>
              <a:defRPr sz="3982" b="0">
                <a:solidFill>
                  <a:schemeClr val="accent1">
                    <a:lumMod val="75000"/>
                  </a:schemeClr>
                </a:solidFill>
              </a:defRPr>
            </a:lvl1pPr>
            <a:lvl2pPr marL="650230" indent="0">
              <a:buNone/>
              <a:defRPr sz="2844" b="1"/>
            </a:lvl2pPr>
            <a:lvl3pPr marL="1300460" indent="0">
              <a:buNone/>
              <a:defRPr sz="2560" b="1"/>
            </a:lvl3pPr>
            <a:lvl4pPr marL="1950690" indent="0">
              <a:buNone/>
              <a:defRPr sz="2276" b="1"/>
            </a:lvl4pPr>
            <a:lvl5pPr marL="2600919" indent="0">
              <a:buNone/>
              <a:defRPr sz="2276" b="1"/>
            </a:lvl5pPr>
            <a:lvl6pPr marL="3251149" indent="0">
              <a:buNone/>
              <a:defRPr sz="2276" b="1"/>
            </a:lvl6pPr>
            <a:lvl7pPr marL="3901379" indent="0">
              <a:buNone/>
              <a:defRPr sz="2276" b="1"/>
            </a:lvl7pPr>
            <a:lvl8pPr marL="4551609" indent="0">
              <a:buNone/>
              <a:defRPr sz="2276" b="1"/>
            </a:lvl8pPr>
            <a:lvl9pPr marL="5201839" indent="0">
              <a:buNone/>
              <a:defRPr sz="2276" b="1"/>
            </a:lvl9pPr>
          </a:lstStyle>
          <a:p>
            <a:pPr lvl="0"/>
            <a:r>
              <a:rPr lang="en-US" smtClean="0"/>
              <a:t>Click to edit Master text styles</a:t>
            </a:r>
          </a:p>
        </p:txBody>
      </p:sp>
      <p:sp>
        <p:nvSpPr>
          <p:cNvPr id="6" name="Content Placeholder 5"/>
          <p:cNvSpPr>
            <a:spLocks noGrp="1"/>
          </p:cNvSpPr>
          <p:nvPr>
            <p:ph sz="quarter" idx="4"/>
          </p:nvPr>
        </p:nvSpPr>
        <p:spPr>
          <a:xfrm>
            <a:off x="7050334" y="4743589"/>
            <a:ext cx="5222753" cy="3790591"/>
          </a:xfrm>
        </p:spPr>
        <p:txBody>
          <a:bodyPr anchor="t">
            <a:normAutofit/>
          </a:bodyPr>
          <a:lstStyle>
            <a:lvl1pPr>
              <a:defRPr sz="2560"/>
            </a:lvl1pPr>
            <a:lvl2pPr>
              <a:defRPr sz="2276"/>
            </a:lvl2pPr>
            <a:lvl3pPr>
              <a:defRPr sz="1991"/>
            </a:lvl3pPr>
            <a:lvl4pPr>
              <a:defRPr sz="1707"/>
            </a:lvl4pPr>
            <a:lvl5pPr>
              <a:defRPr sz="1707"/>
            </a:lvl5pPr>
            <a:lvl6pPr>
              <a:defRPr sz="1707"/>
            </a:lvl6pPr>
            <a:lvl7pPr>
              <a:defRPr sz="1707"/>
            </a:lvl7pPr>
            <a:lvl8pPr>
              <a:defRPr sz="1707"/>
            </a:lvl8pPr>
            <a:lvl9pPr>
              <a:defRPr sz="170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2/7/2019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839626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22603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204332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3679" y="2275840"/>
            <a:ext cx="3786715" cy="1950720"/>
          </a:xfrm>
        </p:spPr>
        <p:txBody>
          <a:bodyPr anchor="b">
            <a:normAutofit/>
          </a:bodyPr>
          <a:lstStyle>
            <a:lvl1pPr algn="ctr">
              <a:defRPr sz="3413" b="0"/>
            </a:lvl1pPr>
          </a:lstStyle>
          <a:p>
            <a:r>
              <a:rPr lang="en-US" smtClean="0"/>
              <a:t>Click to edit Master title style</a:t>
            </a:r>
            <a:endParaRPr lang="en-US" dirty="0"/>
          </a:p>
        </p:txBody>
      </p:sp>
      <p:sp>
        <p:nvSpPr>
          <p:cNvPr id="3" name="Content Placeholder 2"/>
          <p:cNvSpPr>
            <a:spLocks noGrp="1"/>
          </p:cNvSpPr>
          <p:nvPr>
            <p:ph idx="1"/>
          </p:nvPr>
        </p:nvSpPr>
        <p:spPr>
          <a:xfrm>
            <a:off x="5614298" y="975361"/>
            <a:ext cx="6658790" cy="7261015"/>
          </a:xfrm>
        </p:spPr>
        <p:txBody>
          <a:bodyPr anchor="ctr">
            <a:normAutofit/>
          </a:bodyPr>
          <a:lstStyle>
            <a:lvl1pPr>
              <a:defRPr sz="2844"/>
            </a:lvl1pPr>
            <a:lvl2pPr>
              <a:defRPr sz="2560"/>
            </a:lvl2pPr>
            <a:lvl3pPr>
              <a:defRPr sz="2276"/>
            </a:lvl3pPr>
            <a:lvl4pPr>
              <a:defRPr sz="1991"/>
            </a:lvl4pPr>
            <a:lvl5pPr>
              <a:defRPr sz="1991"/>
            </a:lvl5pPr>
            <a:lvl6pPr>
              <a:defRPr sz="1991"/>
            </a:lvl6pPr>
            <a:lvl7pPr>
              <a:defRPr sz="1991"/>
            </a:lvl7pPr>
            <a:lvl8pPr>
              <a:defRPr sz="1991"/>
            </a:lvl8pPr>
            <a:lvl9pPr>
              <a:defRPr sz="199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583679" y="4226560"/>
            <a:ext cx="3786715" cy="2600960"/>
          </a:xfrm>
        </p:spPr>
        <p:txBody>
          <a:bodyPr>
            <a:normAutofit/>
          </a:bodyPr>
          <a:lstStyle>
            <a:lvl1pPr marL="0" indent="0" algn="ctr">
              <a:buNone/>
              <a:defRPr sz="2276"/>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4151008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81984" y="2492585"/>
            <a:ext cx="5789410" cy="1950720"/>
          </a:xfrm>
        </p:spPr>
        <p:txBody>
          <a:bodyPr anchor="b">
            <a:normAutofit/>
          </a:bodyPr>
          <a:lstStyle>
            <a:lvl1pPr algn="ctr">
              <a:defRPr sz="3982"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8103104" y="1300480"/>
            <a:ext cx="3500617" cy="65024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2276"/>
            </a:lvl1pPr>
            <a:lvl2pPr marL="650230" indent="0">
              <a:buNone/>
              <a:defRPr sz="2276"/>
            </a:lvl2pPr>
            <a:lvl3pPr marL="1300460" indent="0">
              <a:buNone/>
              <a:defRPr sz="2276"/>
            </a:lvl3pPr>
            <a:lvl4pPr marL="1950690" indent="0">
              <a:buNone/>
              <a:defRPr sz="2276"/>
            </a:lvl4pPr>
            <a:lvl5pPr marL="2600919" indent="0">
              <a:buNone/>
              <a:defRPr sz="2276"/>
            </a:lvl5pPr>
            <a:lvl6pPr marL="3251149" indent="0">
              <a:buNone/>
              <a:defRPr sz="2276"/>
            </a:lvl6pPr>
            <a:lvl7pPr marL="3901379" indent="0">
              <a:buNone/>
              <a:defRPr sz="2276"/>
            </a:lvl7pPr>
            <a:lvl8pPr marL="4551609" indent="0">
              <a:buNone/>
              <a:defRPr sz="2276"/>
            </a:lvl8pPr>
            <a:lvl9pPr marL="5201839" indent="0">
              <a:buNone/>
              <a:defRPr sz="2276"/>
            </a:lvl9pPr>
          </a:lstStyle>
          <a:p>
            <a:r>
              <a:rPr lang="en-US" smtClean="0"/>
              <a:t>Click icon to add picture</a:t>
            </a:r>
            <a:endParaRPr lang="en-US" dirty="0"/>
          </a:p>
        </p:txBody>
      </p:sp>
      <p:sp>
        <p:nvSpPr>
          <p:cNvPr id="4" name="Text Placeholder 3"/>
          <p:cNvSpPr>
            <a:spLocks noGrp="1"/>
          </p:cNvSpPr>
          <p:nvPr>
            <p:ph type="body" sz="half" idx="2"/>
          </p:nvPr>
        </p:nvSpPr>
        <p:spPr>
          <a:xfrm>
            <a:off x="1581984" y="4443305"/>
            <a:ext cx="5789410" cy="2600960"/>
          </a:xfrm>
        </p:spPr>
        <p:txBody>
          <a:bodyPr>
            <a:normAutofit/>
          </a:bodyPr>
          <a:lstStyle>
            <a:lvl1pPr marL="0" indent="0" algn="ctr">
              <a:buNone/>
              <a:defRPr sz="2560"/>
            </a:lvl1pPr>
            <a:lvl2pPr marL="650230" indent="0">
              <a:buNone/>
              <a:defRPr sz="1707"/>
            </a:lvl2pPr>
            <a:lvl3pPr marL="1300460" indent="0">
              <a:buNone/>
              <a:defRPr sz="1422"/>
            </a:lvl3pPr>
            <a:lvl4pPr marL="1950690" indent="0">
              <a:buNone/>
              <a:defRPr sz="1280"/>
            </a:lvl4pPr>
            <a:lvl5pPr marL="2600919" indent="0">
              <a:buNone/>
              <a:defRPr sz="1280"/>
            </a:lvl5pPr>
            <a:lvl6pPr marL="3251149" indent="0">
              <a:buNone/>
              <a:defRPr sz="1280"/>
            </a:lvl6pPr>
            <a:lvl7pPr marL="3901379" indent="0">
              <a:buNone/>
              <a:defRPr sz="1280"/>
            </a:lvl7pPr>
            <a:lvl8pPr marL="4551609" indent="0">
              <a:buNone/>
              <a:defRPr sz="1280"/>
            </a:lvl8pPr>
            <a:lvl9pPr marL="5201839" indent="0">
              <a:buNone/>
              <a:defRPr sz="128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2/7/2019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GB" smtClean="0"/>
              <a:t>‹#›</a:t>
            </a:fld>
            <a:endParaRPr lang="en-GB"/>
          </a:p>
        </p:txBody>
      </p:sp>
    </p:spTree>
    <p:extLst>
      <p:ext uri="{BB962C8B-B14F-4D97-AF65-F5344CB8AC3E}">
        <p14:creationId xmlns:p14="http://schemas.microsoft.com/office/powerpoint/2010/main" val="35475724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14" name="Group 13"/>
          <p:cNvGrpSpPr/>
          <p:nvPr/>
        </p:nvGrpSpPr>
        <p:grpSpPr>
          <a:xfrm>
            <a:off x="1" y="1"/>
            <a:ext cx="3032196" cy="9753601"/>
            <a:chOff x="0" y="0"/>
            <a:chExt cx="2132013" cy="6858001"/>
          </a:xfrm>
        </p:grpSpPr>
        <p:sp>
          <p:nvSpPr>
            <p:cNvPr id="15" name="Freeform 6"/>
            <p:cNvSpPr/>
            <p:nvPr/>
          </p:nvSpPr>
          <p:spPr bwMode="auto">
            <a:xfrm>
              <a:off x="0" y="0"/>
              <a:ext cx="1073150" cy="5291138"/>
            </a:xfrm>
            <a:custGeom>
              <a:avLst/>
              <a:gdLst/>
              <a:ahLst/>
              <a:cxnLst/>
              <a:rect l="0" t="0" r="r" b="b"/>
              <a:pathLst>
                <a:path w="676" h="3333">
                  <a:moveTo>
                    <a:pt x="0" y="3132"/>
                  </a:moveTo>
                  <a:lnTo>
                    <a:pt x="0" y="3312"/>
                  </a:lnTo>
                  <a:lnTo>
                    <a:pt x="126" y="3333"/>
                  </a:lnTo>
                  <a:lnTo>
                    <a:pt x="676" y="0"/>
                  </a:lnTo>
                  <a:lnTo>
                    <a:pt x="514" y="0"/>
                  </a:lnTo>
                  <a:lnTo>
                    <a:pt x="0" y="3132"/>
                  </a:lnTo>
                  <a:close/>
                </a:path>
              </a:pathLst>
            </a:custGeom>
            <a:solidFill>
              <a:schemeClr val="accent1"/>
            </a:solidFill>
            <a:ln>
              <a:noFill/>
            </a:ln>
          </p:spPr>
        </p:sp>
        <p:sp>
          <p:nvSpPr>
            <p:cNvPr id="16" name="Freeform 7"/>
            <p:cNvSpPr/>
            <p:nvPr/>
          </p:nvSpPr>
          <p:spPr bwMode="auto">
            <a:xfrm>
              <a:off x="0" y="0"/>
              <a:ext cx="758825" cy="4624388"/>
            </a:xfrm>
            <a:custGeom>
              <a:avLst/>
              <a:gdLst/>
              <a:ahLst/>
              <a:cxnLst/>
              <a:rect l="0" t="0" r="r" b="b"/>
              <a:pathLst>
                <a:path w="478" h="2913">
                  <a:moveTo>
                    <a:pt x="478" y="0"/>
                  </a:moveTo>
                  <a:lnTo>
                    <a:pt x="318" y="0"/>
                  </a:lnTo>
                  <a:lnTo>
                    <a:pt x="0" y="1938"/>
                  </a:lnTo>
                  <a:lnTo>
                    <a:pt x="0" y="2913"/>
                  </a:lnTo>
                  <a:lnTo>
                    <a:pt x="478" y="0"/>
                  </a:lnTo>
                  <a:close/>
                </a:path>
              </a:pathLst>
            </a:custGeom>
            <a:solidFill>
              <a:schemeClr val="tx1">
                <a:lumMod val="65000"/>
                <a:lumOff val="35000"/>
              </a:schemeClr>
            </a:solidFill>
            <a:ln>
              <a:noFill/>
            </a:ln>
          </p:spPr>
        </p:sp>
        <p:sp>
          <p:nvSpPr>
            <p:cNvPr id="17" name="Freeform 8"/>
            <p:cNvSpPr/>
            <p:nvPr/>
          </p:nvSpPr>
          <p:spPr bwMode="auto">
            <a:xfrm>
              <a:off x="0" y="5662613"/>
              <a:ext cx="906463" cy="1195388"/>
            </a:xfrm>
            <a:custGeom>
              <a:avLst/>
              <a:gdLst/>
              <a:ahLst/>
              <a:cxnLst/>
              <a:rect l="0" t="0" r="r" b="b"/>
              <a:pathLst>
                <a:path w="571" h="753">
                  <a:moveTo>
                    <a:pt x="0" y="0"/>
                  </a:moveTo>
                  <a:lnTo>
                    <a:pt x="0" y="12"/>
                  </a:lnTo>
                  <a:lnTo>
                    <a:pt x="538" y="753"/>
                  </a:lnTo>
                  <a:lnTo>
                    <a:pt x="571" y="753"/>
                  </a:lnTo>
                  <a:lnTo>
                    <a:pt x="0" y="0"/>
                  </a:lnTo>
                  <a:close/>
                </a:path>
              </a:pathLst>
            </a:custGeom>
            <a:solidFill>
              <a:schemeClr val="tx1">
                <a:lumMod val="85000"/>
                <a:lumOff val="15000"/>
              </a:schemeClr>
            </a:solidFill>
            <a:ln>
              <a:noFill/>
            </a:ln>
          </p:spPr>
        </p:sp>
        <p:sp>
          <p:nvSpPr>
            <p:cNvPr id="18" name="Freeform 9"/>
            <p:cNvSpPr/>
            <p:nvPr/>
          </p:nvSpPr>
          <p:spPr bwMode="auto">
            <a:xfrm>
              <a:off x="0" y="5295900"/>
              <a:ext cx="1487488" cy="1562100"/>
            </a:xfrm>
            <a:custGeom>
              <a:avLst/>
              <a:gdLst/>
              <a:ahLst/>
              <a:cxnLst/>
              <a:rect l="0" t="0" r="r" b="b"/>
              <a:pathLst>
                <a:path w="937" h="984">
                  <a:moveTo>
                    <a:pt x="0" y="0"/>
                  </a:moveTo>
                  <a:lnTo>
                    <a:pt x="0" y="3"/>
                  </a:lnTo>
                  <a:lnTo>
                    <a:pt x="901" y="984"/>
                  </a:lnTo>
                  <a:lnTo>
                    <a:pt x="937" y="984"/>
                  </a:lnTo>
                  <a:lnTo>
                    <a:pt x="0" y="0"/>
                  </a:lnTo>
                  <a:close/>
                </a:path>
              </a:pathLst>
            </a:custGeom>
            <a:solidFill>
              <a:schemeClr val="accent1">
                <a:lumMod val="50000"/>
              </a:schemeClr>
            </a:solidFill>
            <a:ln>
              <a:noFill/>
            </a:ln>
          </p:spPr>
        </p:sp>
        <p:sp>
          <p:nvSpPr>
            <p:cNvPr id="19" name="Freeform 10"/>
            <p:cNvSpPr/>
            <p:nvPr/>
          </p:nvSpPr>
          <p:spPr bwMode="auto">
            <a:xfrm>
              <a:off x="0" y="5257800"/>
              <a:ext cx="2132013" cy="1600200"/>
            </a:xfrm>
            <a:custGeom>
              <a:avLst/>
              <a:gdLst/>
              <a:ahLst/>
              <a:cxnLst/>
              <a:rect l="0" t="0" r="r" b="b"/>
              <a:pathLst>
                <a:path w="1343" h="1008">
                  <a:moveTo>
                    <a:pt x="0" y="24"/>
                  </a:moveTo>
                  <a:lnTo>
                    <a:pt x="937" y="1008"/>
                  </a:lnTo>
                  <a:lnTo>
                    <a:pt x="1343" y="1008"/>
                  </a:lnTo>
                  <a:lnTo>
                    <a:pt x="126" y="21"/>
                  </a:lnTo>
                  <a:lnTo>
                    <a:pt x="0" y="0"/>
                  </a:lnTo>
                  <a:lnTo>
                    <a:pt x="0" y="24"/>
                  </a:lnTo>
                  <a:close/>
                </a:path>
              </a:pathLst>
            </a:custGeom>
            <a:solidFill>
              <a:schemeClr val="accent1">
                <a:lumMod val="75000"/>
              </a:schemeClr>
            </a:solidFill>
            <a:ln>
              <a:noFill/>
            </a:ln>
          </p:spPr>
        </p:sp>
        <p:sp>
          <p:nvSpPr>
            <p:cNvPr id="20" name="Freeform 11"/>
            <p:cNvSpPr/>
            <p:nvPr/>
          </p:nvSpPr>
          <p:spPr bwMode="auto">
            <a:xfrm>
              <a:off x="0" y="5357813"/>
              <a:ext cx="1377950" cy="1500188"/>
            </a:xfrm>
            <a:custGeom>
              <a:avLst/>
              <a:gdLst/>
              <a:ahLst/>
              <a:cxnLst/>
              <a:rect l="0" t="0" r="r" b="b"/>
              <a:pathLst>
                <a:path w="868" h="945">
                  <a:moveTo>
                    <a:pt x="0" y="192"/>
                  </a:moveTo>
                  <a:lnTo>
                    <a:pt x="571" y="945"/>
                  </a:lnTo>
                  <a:lnTo>
                    <a:pt x="868" y="945"/>
                  </a:lnTo>
                  <a:lnTo>
                    <a:pt x="0" y="0"/>
                  </a:lnTo>
                  <a:lnTo>
                    <a:pt x="0" y="192"/>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396812" y="650241"/>
            <a:ext cx="10957749" cy="281770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396813" y="3793067"/>
            <a:ext cx="10957747" cy="477439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465678" y="8698411"/>
            <a:ext cx="1219517" cy="519289"/>
          </a:xfrm>
          <a:prstGeom prst="rect">
            <a:avLst/>
          </a:prstGeom>
        </p:spPr>
        <p:txBody>
          <a:bodyPr vert="horz" lIns="91440" tIns="45720" rIns="91440" bIns="45720" rtlCol="0" anchor="ctr"/>
          <a:lstStyle>
            <a:lvl1pPr algn="r">
              <a:defRPr sz="1422" b="0" i="0">
                <a:solidFill>
                  <a:schemeClr val="tx1"/>
                </a:solidFill>
                <a:effectLst/>
                <a:latin typeface="+mn-lt"/>
              </a:defRPr>
            </a:lvl1pPr>
          </a:lstStyle>
          <a:p>
            <a:fld id="{4AAD347D-5ACD-4C99-B74B-A9C85AD731AF}" type="datetimeFigureOut">
              <a:rPr lang="en-US" smtClean="0"/>
              <a:t>2/7/2019</a:t>
            </a:fld>
            <a:endParaRPr lang="en-US" dirty="0"/>
          </a:p>
        </p:txBody>
      </p:sp>
      <p:sp>
        <p:nvSpPr>
          <p:cNvPr id="5" name="Footer Placeholder 4"/>
          <p:cNvSpPr>
            <a:spLocks noGrp="1"/>
          </p:cNvSpPr>
          <p:nvPr>
            <p:ph type="ftr" sz="quarter" idx="3"/>
          </p:nvPr>
        </p:nvSpPr>
        <p:spPr>
          <a:xfrm>
            <a:off x="2825952" y="8698411"/>
            <a:ext cx="7558424" cy="519289"/>
          </a:xfrm>
          <a:prstGeom prst="rect">
            <a:avLst/>
          </a:prstGeom>
        </p:spPr>
        <p:txBody>
          <a:bodyPr vert="horz" lIns="91440" tIns="45720" rIns="91440" bIns="45720" rtlCol="0" anchor="ctr"/>
          <a:lstStyle>
            <a:lvl1pPr algn="l">
              <a:defRPr sz="1422"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1766496" y="8698411"/>
            <a:ext cx="588065" cy="519289"/>
          </a:xfrm>
          <a:prstGeom prst="rect">
            <a:avLst/>
          </a:prstGeom>
        </p:spPr>
        <p:txBody>
          <a:bodyPr vert="horz" lIns="91440" tIns="45720" rIns="91440" bIns="45720" rtlCol="0" anchor="ctr"/>
          <a:lstStyle>
            <a:lvl1pPr algn="r">
              <a:defRPr sz="1422" b="0" i="0">
                <a:solidFill>
                  <a:schemeClr val="tx1"/>
                </a:solidFill>
                <a:effectLst/>
                <a:latin typeface="+mn-lt"/>
              </a:defRPr>
            </a:lvl1pPr>
          </a:lstStyle>
          <a:p>
            <a:fld id="{86CB4B4D-7CA3-9044-876B-883B54F8677D}" type="slidenum">
              <a:rPr lang="en-GB" smtClean="0"/>
              <a:t>‹#›</a:t>
            </a:fld>
            <a:endParaRPr lang="en-GB"/>
          </a:p>
        </p:txBody>
      </p:sp>
    </p:spTree>
    <p:extLst>
      <p:ext uri="{BB962C8B-B14F-4D97-AF65-F5344CB8AC3E}">
        <p14:creationId xmlns:p14="http://schemas.microsoft.com/office/powerpoint/2010/main" val="2493835761"/>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 id="2147483857" r:id="rId19"/>
    <p:sldLayoutId id="2147483858" r:id="rId20"/>
  </p:sldLayoutIdLst>
  <p:txStyles>
    <p:titleStyle>
      <a:lvl1pPr algn="ctr" defTabSz="650230" rtl="0" eaLnBrk="1" latinLnBrk="0" hangingPunct="1">
        <a:spcBef>
          <a:spcPct val="0"/>
        </a:spcBef>
        <a:buNone/>
        <a:defRPr sz="5689"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06394" indent="-406394" algn="l" defTabSz="650230" rtl="0" eaLnBrk="1" latinLnBrk="0" hangingPunct="1">
        <a:spcBef>
          <a:spcPct val="20000"/>
        </a:spcBef>
        <a:spcAft>
          <a:spcPts val="853"/>
        </a:spcAft>
        <a:buClr>
          <a:schemeClr val="accent1">
            <a:lumMod val="75000"/>
          </a:schemeClr>
        </a:buClr>
        <a:buSzPct val="145000"/>
        <a:buFont typeface="Arial"/>
        <a:buChar char="•"/>
        <a:defRPr sz="3413" kern="1200" cap="none">
          <a:solidFill>
            <a:schemeClr val="tx1"/>
          </a:solidFill>
          <a:effectLst/>
          <a:latin typeface="+mn-lt"/>
          <a:ea typeface="+mn-ea"/>
          <a:cs typeface="+mn-cs"/>
        </a:defRPr>
      </a:lvl1pPr>
      <a:lvl2pPr marL="1056623" indent="-406394" algn="l" defTabSz="650230" rtl="0" eaLnBrk="1" latinLnBrk="0" hangingPunct="1">
        <a:spcBef>
          <a:spcPct val="20000"/>
        </a:spcBef>
        <a:spcAft>
          <a:spcPts val="853"/>
        </a:spcAft>
        <a:buClr>
          <a:schemeClr val="accent1">
            <a:lumMod val="75000"/>
          </a:schemeClr>
        </a:buClr>
        <a:buSzPct val="145000"/>
        <a:buFont typeface="Arial"/>
        <a:buChar char="•"/>
        <a:defRPr sz="2844" kern="1200" cap="none">
          <a:solidFill>
            <a:schemeClr val="tx1"/>
          </a:solidFill>
          <a:effectLst/>
          <a:latin typeface="+mn-lt"/>
          <a:ea typeface="+mn-ea"/>
          <a:cs typeface="+mn-cs"/>
        </a:defRPr>
      </a:lvl2pPr>
      <a:lvl3pPr marL="1706853" indent="-406394" algn="l" defTabSz="650230" rtl="0" eaLnBrk="1" latinLnBrk="0" hangingPunct="1">
        <a:spcBef>
          <a:spcPct val="20000"/>
        </a:spcBef>
        <a:spcAft>
          <a:spcPts val="853"/>
        </a:spcAft>
        <a:buClr>
          <a:schemeClr val="accent1">
            <a:lumMod val="75000"/>
          </a:schemeClr>
        </a:buClr>
        <a:buSzPct val="145000"/>
        <a:buFont typeface="Arial"/>
        <a:buChar char="•"/>
        <a:defRPr sz="2560" kern="1200" cap="none">
          <a:solidFill>
            <a:schemeClr val="tx1"/>
          </a:solidFill>
          <a:effectLst/>
          <a:latin typeface="+mn-lt"/>
          <a:ea typeface="+mn-ea"/>
          <a:cs typeface="+mn-cs"/>
        </a:defRPr>
      </a:lvl3pPr>
      <a:lvl4pPr marL="2194526" indent="-243836" algn="l" defTabSz="650230" rtl="0" eaLnBrk="1" latinLnBrk="0" hangingPunct="1">
        <a:spcBef>
          <a:spcPct val="20000"/>
        </a:spcBef>
        <a:spcAft>
          <a:spcPts val="853"/>
        </a:spcAft>
        <a:buClr>
          <a:schemeClr val="accent1">
            <a:lumMod val="75000"/>
          </a:schemeClr>
        </a:buClr>
        <a:buSzPct val="145000"/>
        <a:buFont typeface="Arial"/>
        <a:buChar char="•"/>
        <a:defRPr sz="2276" kern="1200" cap="none">
          <a:solidFill>
            <a:schemeClr val="tx1"/>
          </a:solidFill>
          <a:effectLst/>
          <a:latin typeface="+mn-lt"/>
          <a:ea typeface="+mn-ea"/>
          <a:cs typeface="+mn-cs"/>
        </a:defRPr>
      </a:lvl4pPr>
      <a:lvl5pPr marL="2844756" indent="-243836" algn="l" defTabSz="650230" rtl="0" eaLnBrk="1" latinLnBrk="0" hangingPunct="1">
        <a:spcBef>
          <a:spcPct val="20000"/>
        </a:spcBef>
        <a:spcAft>
          <a:spcPts val="853"/>
        </a:spcAft>
        <a:buClr>
          <a:schemeClr val="accent1">
            <a:lumMod val="75000"/>
          </a:schemeClr>
        </a:buClr>
        <a:buSzPct val="145000"/>
        <a:buFont typeface="Arial"/>
        <a:buChar char="•"/>
        <a:defRPr sz="1991" kern="1200" cap="none">
          <a:solidFill>
            <a:schemeClr val="tx1"/>
          </a:solidFill>
          <a:effectLst/>
          <a:latin typeface="+mn-lt"/>
          <a:ea typeface="+mn-ea"/>
          <a:cs typeface="+mn-cs"/>
        </a:defRPr>
      </a:lvl5pPr>
      <a:lvl6pPr marL="3576264" indent="-325115" algn="l" defTabSz="650230" rtl="0" eaLnBrk="1" latinLnBrk="0" hangingPunct="1">
        <a:spcBef>
          <a:spcPct val="20000"/>
        </a:spcBef>
        <a:spcAft>
          <a:spcPts val="853"/>
        </a:spcAft>
        <a:buClr>
          <a:schemeClr val="accent1">
            <a:lumMod val="75000"/>
          </a:schemeClr>
        </a:buClr>
        <a:buSzPct val="145000"/>
        <a:buFont typeface="Arial"/>
        <a:buChar char="•"/>
        <a:defRPr sz="1991" kern="1200" cap="none">
          <a:solidFill>
            <a:schemeClr val="tx1"/>
          </a:solidFill>
          <a:effectLst/>
          <a:latin typeface="+mn-lt"/>
          <a:ea typeface="+mn-ea"/>
          <a:cs typeface="+mn-cs"/>
        </a:defRPr>
      </a:lvl6pPr>
      <a:lvl7pPr marL="4226494" indent="-325115" algn="l" defTabSz="650230" rtl="0" eaLnBrk="1" latinLnBrk="0" hangingPunct="1">
        <a:spcBef>
          <a:spcPct val="20000"/>
        </a:spcBef>
        <a:spcAft>
          <a:spcPts val="853"/>
        </a:spcAft>
        <a:buClr>
          <a:schemeClr val="accent1">
            <a:lumMod val="75000"/>
          </a:schemeClr>
        </a:buClr>
        <a:buSzPct val="145000"/>
        <a:buFont typeface="Arial"/>
        <a:buChar char="•"/>
        <a:defRPr sz="1991" kern="1200" cap="none">
          <a:solidFill>
            <a:schemeClr val="tx1"/>
          </a:solidFill>
          <a:effectLst/>
          <a:latin typeface="+mn-lt"/>
          <a:ea typeface="+mn-ea"/>
          <a:cs typeface="+mn-cs"/>
        </a:defRPr>
      </a:lvl7pPr>
      <a:lvl8pPr marL="4876724" indent="-325115" algn="l" defTabSz="650230" rtl="0" eaLnBrk="1" latinLnBrk="0" hangingPunct="1">
        <a:spcBef>
          <a:spcPct val="20000"/>
        </a:spcBef>
        <a:spcAft>
          <a:spcPts val="853"/>
        </a:spcAft>
        <a:buClr>
          <a:schemeClr val="accent1">
            <a:lumMod val="75000"/>
          </a:schemeClr>
        </a:buClr>
        <a:buSzPct val="145000"/>
        <a:buFont typeface="Arial"/>
        <a:buChar char="•"/>
        <a:defRPr sz="1991" kern="1200" cap="none">
          <a:solidFill>
            <a:schemeClr val="tx1"/>
          </a:solidFill>
          <a:effectLst/>
          <a:latin typeface="+mn-lt"/>
          <a:ea typeface="+mn-ea"/>
          <a:cs typeface="+mn-cs"/>
        </a:defRPr>
      </a:lvl8pPr>
      <a:lvl9pPr marL="5526954" indent="-325115" algn="l" defTabSz="650230" rtl="0" eaLnBrk="1" latinLnBrk="0" hangingPunct="1">
        <a:spcBef>
          <a:spcPct val="20000"/>
        </a:spcBef>
        <a:spcAft>
          <a:spcPts val="853"/>
        </a:spcAft>
        <a:buClr>
          <a:schemeClr val="accent1">
            <a:lumMod val="75000"/>
          </a:schemeClr>
        </a:buClr>
        <a:buSzPct val="145000"/>
        <a:buFont typeface="Arial"/>
        <a:buChar char="•"/>
        <a:defRPr sz="1991" kern="1200" cap="none">
          <a:solidFill>
            <a:schemeClr val="tx1"/>
          </a:solidFill>
          <a:effectLst/>
          <a:latin typeface="+mn-lt"/>
          <a:ea typeface="+mn-ea"/>
          <a:cs typeface="+mn-cs"/>
        </a:defRPr>
      </a:lvl9pPr>
    </p:bodyStyle>
    <p:otherStyle>
      <a:defPPr>
        <a:defRPr lang="en-US"/>
      </a:defPPr>
      <a:lvl1pPr marL="0" algn="l" defTabSz="650230" rtl="0" eaLnBrk="1" latinLnBrk="0" hangingPunct="1">
        <a:defRPr sz="2560" kern="1200">
          <a:solidFill>
            <a:schemeClr val="tx1"/>
          </a:solidFill>
          <a:latin typeface="+mn-lt"/>
          <a:ea typeface="+mn-ea"/>
          <a:cs typeface="+mn-cs"/>
        </a:defRPr>
      </a:lvl1pPr>
      <a:lvl2pPr marL="650230" algn="l" defTabSz="650230" rtl="0" eaLnBrk="1" latinLnBrk="0" hangingPunct="1">
        <a:defRPr sz="2560" kern="1200">
          <a:solidFill>
            <a:schemeClr val="tx1"/>
          </a:solidFill>
          <a:latin typeface="+mn-lt"/>
          <a:ea typeface="+mn-ea"/>
          <a:cs typeface="+mn-cs"/>
        </a:defRPr>
      </a:lvl2pPr>
      <a:lvl3pPr marL="1300460" algn="l" defTabSz="650230" rtl="0" eaLnBrk="1" latinLnBrk="0" hangingPunct="1">
        <a:defRPr sz="2560" kern="1200">
          <a:solidFill>
            <a:schemeClr val="tx1"/>
          </a:solidFill>
          <a:latin typeface="+mn-lt"/>
          <a:ea typeface="+mn-ea"/>
          <a:cs typeface="+mn-cs"/>
        </a:defRPr>
      </a:lvl3pPr>
      <a:lvl4pPr marL="1950690" algn="l" defTabSz="650230" rtl="0" eaLnBrk="1" latinLnBrk="0" hangingPunct="1">
        <a:defRPr sz="2560" kern="1200">
          <a:solidFill>
            <a:schemeClr val="tx1"/>
          </a:solidFill>
          <a:latin typeface="+mn-lt"/>
          <a:ea typeface="+mn-ea"/>
          <a:cs typeface="+mn-cs"/>
        </a:defRPr>
      </a:lvl4pPr>
      <a:lvl5pPr marL="2600919" algn="l" defTabSz="650230" rtl="0" eaLnBrk="1" latinLnBrk="0" hangingPunct="1">
        <a:defRPr sz="2560" kern="1200">
          <a:solidFill>
            <a:schemeClr val="tx1"/>
          </a:solidFill>
          <a:latin typeface="+mn-lt"/>
          <a:ea typeface="+mn-ea"/>
          <a:cs typeface="+mn-cs"/>
        </a:defRPr>
      </a:lvl5pPr>
      <a:lvl6pPr marL="3251149" algn="l" defTabSz="650230" rtl="0" eaLnBrk="1" latinLnBrk="0" hangingPunct="1">
        <a:defRPr sz="2560" kern="1200">
          <a:solidFill>
            <a:schemeClr val="tx1"/>
          </a:solidFill>
          <a:latin typeface="+mn-lt"/>
          <a:ea typeface="+mn-ea"/>
          <a:cs typeface="+mn-cs"/>
        </a:defRPr>
      </a:lvl6pPr>
      <a:lvl7pPr marL="3901379" algn="l" defTabSz="650230" rtl="0" eaLnBrk="1" latinLnBrk="0" hangingPunct="1">
        <a:defRPr sz="2560" kern="1200">
          <a:solidFill>
            <a:schemeClr val="tx1"/>
          </a:solidFill>
          <a:latin typeface="+mn-lt"/>
          <a:ea typeface="+mn-ea"/>
          <a:cs typeface="+mn-cs"/>
        </a:defRPr>
      </a:lvl7pPr>
      <a:lvl8pPr marL="4551609" algn="l" defTabSz="650230" rtl="0" eaLnBrk="1" latinLnBrk="0" hangingPunct="1">
        <a:defRPr sz="2560" kern="1200">
          <a:solidFill>
            <a:schemeClr val="tx1"/>
          </a:solidFill>
          <a:latin typeface="+mn-lt"/>
          <a:ea typeface="+mn-ea"/>
          <a:cs typeface="+mn-cs"/>
        </a:defRPr>
      </a:lvl8pPr>
      <a:lvl9pPr marL="5201839" algn="l" defTabSz="650230"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2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22.png"/><Relationship Id="rId4"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hyperlink" Target="https://raw.githubusercontent.com/insaid2018/Term-1/master/Data/Projects/car_sales.csv"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9.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8" Type="http://schemas.openxmlformats.org/officeDocument/2006/relationships/image" Target="../media/image6.wmf"/><Relationship Id="rId3" Type="http://schemas.openxmlformats.org/officeDocument/2006/relationships/audio" Target="../media/media5.m4a"/><Relationship Id="rId7" Type="http://schemas.openxmlformats.org/officeDocument/2006/relationships/oleObject" Target="../embeddings/oleObject2.bin"/><Relationship Id="rId2" Type="http://schemas.microsoft.com/office/2007/relationships/media" Target="../media/media5.m4a"/><Relationship Id="rId1" Type="http://schemas.openxmlformats.org/officeDocument/2006/relationships/vmlDrawing" Target="../drawings/vmlDrawing1.vml"/><Relationship Id="rId6" Type="http://schemas.openxmlformats.org/officeDocument/2006/relationships/image" Target="../media/image5.wmf"/><Relationship Id="rId5" Type="http://schemas.openxmlformats.org/officeDocument/2006/relationships/oleObject" Target="../embeddings/oleObject1.bin"/><Relationship Id="rId4" Type="http://schemas.openxmlformats.org/officeDocument/2006/relationships/slideLayout" Target="../slideLayouts/slideLayout19.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9.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1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15.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0.xml"/><Relationship Id="rId7" Type="http://schemas.openxmlformats.org/officeDocument/2006/relationships/image" Target="../media/image1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Vehicle Loan Digital Marketing…"/>
          <p:cNvSpPr txBox="1">
            <a:spLocks noGrp="1"/>
          </p:cNvSpPr>
          <p:nvPr>
            <p:ph type="body" sz="quarter" idx="1"/>
          </p:nvPr>
        </p:nvSpPr>
        <p:spPr>
          <a:xfrm>
            <a:off x="3404802" y="6629400"/>
            <a:ext cx="6457067" cy="2480657"/>
          </a:xfrm>
          <a:prstGeom prst="rect">
            <a:avLst/>
          </a:prstGeom>
        </p:spPr>
        <p:txBody>
          <a:bodyPr/>
          <a:lstStyle/>
          <a:p>
            <a:pPr algn="ctr">
              <a:defRPr>
                <a:latin typeface="Arial"/>
                <a:ea typeface="Arial"/>
                <a:cs typeface="Arial"/>
                <a:sym typeface="Arial"/>
              </a:defRPr>
            </a:pPr>
            <a:r>
              <a:rPr lang="en-US" dirty="0" smtClean="0"/>
              <a:t>CAR SALES – Data Analysis </a:t>
            </a:r>
            <a:endParaRPr dirty="0"/>
          </a:p>
          <a:p>
            <a:pPr algn="ctr">
              <a:defRPr>
                <a:latin typeface="Arial"/>
                <a:ea typeface="Arial"/>
                <a:cs typeface="Arial"/>
                <a:sym typeface="Arial"/>
              </a:defRPr>
            </a:pPr>
            <a:r>
              <a:rPr dirty="0"/>
              <a:t>by </a:t>
            </a:r>
            <a:r>
              <a:rPr lang="en-US" dirty="0" smtClean="0"/>
              <a:t>Madhusudanan Subbarao</a:t>
            </a:r>
            <a:endParaRPr dirty="0"/>
          </a:p>
        </p:txBody>
      </p:sp>
      <p:sp>
        <p:nvSpPr>
          <p:cNvPr id="4" name="AutoShape 6" descr="Image result for car sales presentation ppt"/>
          <p:cNvSpPr>
            <a:spLocks noChangeAspect="1" noChangeArrowheads="1"/>
          </p:cNvSpPr>
          <p:nvPr/>
        </p:nvSpPr>
        <p:spPr bwMode="auto">
          <a:xfrm>
            <a:off x="1952624" y="1231786"/>
            <a:ext cx="14395269" cy="119700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32" name="Picture 8" descr="Image result for car sales presentation pp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1752600"/>
            <a:ext cx="11049000" cy="4762500"/>
          </a:xfrm>
          <a:prstGeom prst="rect">
            <a:avLst/>
          </a:prstGeom>
          <a:noFill/>
          <a:extLst>
            <a:ext uri="{909E8E84-426E-40DD-AFC4-6F175D3DCCD1}">
              <a14:hiddenFill xmlns:a14="http://schemas.microsoft.com/office/drawing/2010/main">
                <a:solidFill>
                  <a:srgbClr val="FFFFFF"/>
                </a:solidFill>
              </a14:hiddenFill>
            </a:ext>
          </a:extLst>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65038" y="91138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Tm="48561">
        <p:circle/>
      </p:transition>
    </mc:Choice>
    <mc:Fallback>
      <p:transition spd="slow" advTm="48561">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08000" y="762000"/>
            <a:ext cx="13004800" cy="92964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r>
              <a:rPr lang="en-US" sz="1800" dirty="0" smtClean="0">
                <a:latin typeface="Arial" panose="020B0604020202020204" pitchFamily="34" charset="0"/>
                <a:cs typeface="Arial" panose="020B0604020202020204" pitchFamily="34" charset="0"/>
              </a:rPr>
              <a:t>Outer Pie [body] </a:t>
            </a:r>
            <a:r>
              <a:rPr lang="en-US" sz="1800" dirty="0">
                <a:latin typeface="Arial" panose="020B0604020202020204" pitchFamily="34" charset="0"/>
                <a:cs typeface="Arial" panose="020B0604020202020204" pitchFamily="34" charset="0"/>
              </a:rPr>
              <a:t>-  </a:t>
            </a:r>
            <a:r>
              <a:rPr lang="en-US" sz="1800" dirty="0" smtClean="0">
                <a:latin typeface="Arial" panose="020B0604020202020204" pitchFamily="34" charset="0"/>
                <a:cs typeface="Arial" panose="020B0604020202020204" pitchFamily="34" charset="0"/>
              </a:rPr>
              <a:t>Sedan , Crossover </a:t>
            </a:r>
          </a:p>
          <a:p>
            <a:r>
              <a:rPr lang="en-US" sz="1800" dirty="0" smtClean="0">
                <a:latin typeface="Arial" panose="020B0604020202020204" pitchFamily="34" charset="0"/>
                <a:cs typeface="Arial" panose="020B0604020202020204" pitchFamily="34" charset="0"/>
              </a:rPr>
              <a:t>Inner Pie[drive] - sedan.petrol,sedan.diesel,sedan.gas,sedan.other,crossover.petrol,crossover.diesel,crossover.gas,crossover.other</a:t>
            </a:r>
            <a:endParaRPr lang="en-US" dirty="0"/>
          </a:p>
        </p:txBody>
      </p:sp>
      <p:sp>
        <p:nvSpPr>
          <p:cNvPr id="188" name="Marketing Objective"/>
          <p:cNvSpPr txBox="1">
            <a:spLocks noGrp="1"/>
          </p:cNvSpPr>
          <p:nvPr>
            <p:ph type="title" idx="4294967295"/>
          </p:nvPr>
        </p:nvSpPr>
        <p:spPr>
          <a:xfrm>
            <a:off x="101600" y="418460"/>
            <a:ext cx="11988800" cy="13335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sz="3500" dirty="0" smtClean="0"/>
              <a:t>         Bivariate </a:t>
            </a:r>
            <a:r>
              <a:rPr lang="en-US" sz="3500" dirty="0"/>
              <a:t>Analysis </a:t>
            </a:r>
            <a:r>
              <a:rPr lang="en-US" sz="3500" dirty="0" smtClean="0"/>
              <a:t>-  Body type with EngType  - Donut Chart</a:t>
            </a:r>
            <a:br>
              <a:rPr lang="en-US" sz="3500" dirty="0" smtClean="0"/>
            </a:br>
            <a:endParaRPr sz="3500" dirty="0"/>
          </a:p>
        </p:txBody>
      </p:sp>
      <p:pic>
        <p:nvPicPr>
          <p:cNvPr id="2" name="Picture 1"/>
          <p:cNvPicPr>
            <a:picLocks noChangeAspect="1"/>
          </p:cNvPicPr>
          <p:nvPr/>
        </p:nvPicPr>
        <p:blipFill>
          <a:blip r:embed="rId5"/>
          <a:stretch>
            <a:fillRect/>
          </a:stretch>
        </p:blipFill>
        <p:spPr>
          <a:xfrm>
            <a:off x="3113610" y="1395358"/>
            <a:ext cx="6417110" cy="4885754"/>
          </a:xfrm>
          <a:prstGeom prst="rect">
            <a:avLst/>
          </a:prstGeom>
        </p:spPr>
      </p:pic>
      <p:pic>
        <p:nvPicPr>
          <p:cNvPr id="3" name="Picture 2"/>
          <p:cNvPicPr>
            <a:picLocks noChangeAspect="1"/>
          </p:cNvPicPr>
          <p:nvPr/>
        </p:nvPicPr>
        <p:blipFill>
          <a:blip r:embed="rId6"/>
          <a:stretch>
            <a:fillRect/>
          </a:stretch>
        </p:blipFill>
        <p:spPr>
          <a:xfrm>
            <a:off x="1168400" y="6481000"/>
            <a:ext cx="3505200" cy="1064133"/>
          </a:xfrm>
          <a:prstGeom prst="rect">
            <a:avLst/>
          </a:prstGeom>
        </p:spPr>
      </p:pic>
      <p:pic>
        <p:nvPicPr>
          <p:cNvPr id="4" name="Picture 3"/>
          <p:cNvPicPr>
            <a:picLocks noChangeAspect="1"/>
          </p:cNvPicPr>
          <p:nvPr/>
        </p:nvPicPr>
        <p:blipFill>
          <a:blip r:embed="rId7"/>
          <a:stretch>
            <a:fillRect/>
          </a:stretch>
        </p:blipFill>
        <p:spPr>
          <a:xfrm>
            <a:off x="7834640" y="6403222"/>
            <a:ext cx="3392160" cy="1064133"/>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299927661"/>
      </p:ext>
    </p:extLst>
  </p:cSld>
  <p:clrMapOvr>
    <a:masterClrMapping/>
  </p:clrMapOvr>
  <p:transition spd="med" advTm="1092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08000" y="762000"/>
            <a:ext cx="13004800" cy="92964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Above chart indicates the cars registered during 2007 and 2008  sold much In both the cases. </a:t>
            </a:r>
            <a:endParaRPr lang="en-US" sz="2000" dirty="0">
              <a:latin typeface="Arial" panose="020B0604020202020204" pitchFamily="34" charset="0"/>
              <a:cs typeface="Arial" panose="020B0604020202020204" pitchFamily="34" charset="0"/>
            </a:endParaRPr>
          </a:p>
        </p:txBody>
      </p:sp>
      <p:sp>
        <p:nvSpPr>
          <p:cNvPr id="188" name="Marketing Objective"/>
          <p:cNvSpPr txBox="1">
            <a:spLocks noGrp="1"/>
          </p:cNvSpPr>
          <p:nvPr>
            <p:ph type="title" idx="4294967295"/>
          </p:nvPr>
        </p:nvSpPr>
        <p:spPr>
          <a:xfrm>
            <a:off x="531223" y="685800"/>
            <a:ext cx="11068050" cy="112395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sz="3500" dirty="0" smtClean="0"/>
              <a:t>               Bivariate </a:t>
            </a:r>
            <a:r>
              <a:rPr lang="en-US" sz="3500" dirty="0"/>
              <a:t>Analysis </a:t>
            </a:r>
            <a:r>
              <a:rPr lang="en-US" sz="3500" dirty="0" smtClean="0"/>
              <a:t> -     Registration Year of Sedan &amp; Crossover Sold</a:t>
            </a:r>
            <a:br>
              <a:rPr lang="en-US" sz="3500" dirty="0" smtClean="0"/>
            </a:br>
            <a:endParaRPr sz="3500" dirty="0"/>
          </a:p>
        </p:txBody>
      </p:sp>
      <p:pic>
        <p:nvPicPr>
          <p:cNvPr id="5" name="Picture 4"/>
          <p:cNvPicPr>
            <a:picLocks noChangeAspect="1"/>
          </p:cNvPicPr>
          <p:nvPr/>
        </p:nvPicPr>
        <p:blipFill>
          <a:blip r:embed="rId5"/>
          <a:stretch>
            <a:fillRect/>
          </a:stretch>
        </p:blipFill>
        <p:spPr>
          <a:xfrm>
            <a:off x="1296988" y="2590800"/>
            <a:ext cx="11068050" cy="44196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1704587484"/>
      </p:ext>
    </p:extLst>
  </p:cSld>
  <p:clrMapOvr>
    <a:masterClrMapping/>
  </p:clrMapOvr>
  <p:transition spd="med" advTm="172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xfrm>
            <a:off x="508000" y="762000"/>
            <a:ext cx="11988800" cy="1295400"/>
          </a:xfrm>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Conclusion</a:t>
            </a:r>
            <a:endParaRPr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787400" y="2209800"/>
            <a:ext cx="11709400" cy="6064250"/>
          </a:xfrm>
          <a:prstGeom prst="rect">
            <a:avLst/>
          </a:prstGeom>
        </p:spPr>
        <p:txBody>
          <a:bodyPr>
            <a:noAutofit/>
          </a:bodyPr>
          <a:lstStyle>
            <a:lvl1pPr>
              <a:defRPr>
                <a:latin typeface="Arial"/>
                <a:ea typeface="Arial"/>
                <a:cs typeface="Arial"/>
                <a:sym typeface="Arial"/>
              </a:defRPr>
            </a:lvl1pPr>
          </a:lstStyle>
          <a:p>
            <a:r>
              <a:rPr lang="en-US" sz="1800" dirty="0" smtClean="0"/>
              <a:t>Cars </a:t>
            </a:r>
            <a:r>
              <a:rPr lang="en-US" sz="1800" dirty="0"/>
              <a:t>sales </a:t>
            </a:r>
            <a:r>
              <a:rPr lang="en-US" sz="1800" dirty="0" smtClean="0"/>
              <a:t>dataset contains data of cars </a:t>
            </a:r>
            <a:r>
              <a:rPr lang="en-US" sz="1800" dirty="0"/>
              <a:t>registered since 1950's but when we counted the sales of car based </a:t>
            </a:r>
            <a:r>
              <a:rPr lang="en-US" sz="1800" dirty="0" smtClean="0"/>
              <a:t>on registered year, </a:t>
            </a:r>
            <a:r>
              <a:rPr lang="en-US" sz="1800" dirty="0"/>
              <a:t>the count was more relevant from 2000 only. So it clearly indicates people are not </a:t>
            </a:r>
            <a:r>
              <a:rPr lang="en-US" sz="1800" dirty="0" smtClean="0"/>
              <a:t>favorable </a:t>
            </a:r>
            <a:r>
              <a:rPr lang="en-US" sz="1800" dirty="0"/>
              <a:t>with the old cars</a:t>
            </a:r>
            <a:r>
              <a:rPr lang="en-US" sz="1800" dirty="0" smtClean="0"/>
              <a:t>.(Slide-6)</a:t>
            </a:r>
          </a:p>
          <a:p>
            <a:r>
              <a:rPr lang="en-US" sz="1800" dirty="0"/>
              <a:t>To establish </a:t>
            </a:r>
            <a:r>
              <a:rPr lang="en-US" sz="1800" dirty="0" smtClean="0"/>
              <a:t>correlation of variables impacting the price we used heat map. </a:t>
            </a:r>
            <a:r>
              <a:rPr lang="en-US" sz="1800" dirty="0"/>
              <a:t>Surprisingly not </a:t>
            </a:r>
            <a:r>
              <a:rPr lang="en-US" sz="1800" dirty="0" smtClean="0"/>
              <a:t>mileage or </a:t>
            </a:r>
            <a:r>
              <a:rPr lang="en-US" sz="1800" dirty="0" err="1" smtClean="0"/>
              <a:t>engineVolume</a:t>
            </a:r>
            <a:r>
              <a:rPr lang="en-US" sz="1800" dirty="0" smtClean="0"/>
              <a:t> </a:t>
            </a:r>
            <a:r>
              <a:rPr lang="en-US" sz="1800" dirty="0"/>
              <a:t>but  year of registration is closely correlated</a:t>
            </a:r>
            <a:r>
              <a:rPr lang="en-US" sz="1800" dirty="0" smtClean="0"/>
              <a:t>.(Slide-8)</a:t>
            </a:r>
          </a:p>
          <a:p>
            <a:r>
              <a:rPr lang="en-US" sz="1800" dirty="0" smtClean="0"/>
              <a:t>As per the analysis, price of the car has been defined based on the year of registration. More costlier if the car is latest</a:t>
            </a:r>
            <a:r>
              <a:rPr lang="en-US" sz="1800" dirty="0"/>
              <a:t>. </a:t>
            </a:r>
            <a:r>
              <a:rPr lang="en-US" sz="1800" dirty="0" smtClean="0"/>
              <a:t>.(Slide-8)</a:t>
            </a:r>
          </a:p>
          <a:p>
            <a:r>
              <a:rPr lang="en-US" sz="1800" dirty="0"/>
              <a:t>We have seen the impact of columns like </a:t>
            </a:r>
            <a:r>
              <a:rPr lang="en-US" sz="1800" dirty="0" smtClean="0"/>
              <a:t>body</a:t>
            </a:r>
            <a:r>
              <a:rPr lang="en-US" sz="1800" i="1" dirty="0" smtClean="0"/>
              <a:t>, price, year and engType </a:t>
            </a:r>
            <a:r>
              <a:rPr lang="en-US" sz="1800" dirty="0" smtClean="0"/>
              <a:t>on the sales of the car.(Slide-7)</a:t>
            </a:r>
          </a:p>
          <a:p>
            <a:r>
              <a:rPr lang="en-US" sz="1800" dirty="0" smtClean="0"/>
              <a:t>Based on the body - sedan and Crossover has contributed to more than 50% of the sales.- (ref : Pie- Graph)-(Slide-7)</a:t>
            </a:r>
          </a:p>
          <a:p>
            <a:r>
              <a:rPr lang="en-US" sz="1800" dirty="0" smtClean="0"/>
              <a:t>Cars  5 to 10 years old are preferred by the customers if the body and price is satisfied.</a:t>
            </a:r>
          </a:p>
          <a:p>
            <a:r>
              <a:rPr lang="en-US" sz="1800" dirty="0" smtClean="0"/>
              <a:t>Customer gives preference to petrol or diesel cars and Crossover with Full drive and Sedan with Front drive is preferred. Ref- Donut Chart(Slide-9,10)</a:t>
            </a:r>
          </a:p>
          <a:p>
            <a:r>
              <a:rPr lang="en-US" sz="1800" dirty="0" smtClean="0"/>
              <a:t>Crossover with both petrol or diesel is preferred but in case of sedan it is petrol.</a:t>
            </a:r>
          </a:p>
          <a:p>
            <a:r>
              <a:rPr lang="en-US" sz="1800" dirty="0"/>
              <a:t>As a conclusion, cars with specification like - comfort to a family( midsize SUV ), standard engine volume, either petrol or diesel eng type and with full or front drive even though it is 5 to 10 years, old has been preferred much. It is suggestable to stock the cars which are of </a:t>
            </a:r>
            <a:r>
              <a:rPr lang="en-US" sz="1800" dirty="0" err="1"/>
              <a:t>smallsize</a:t>
            </a:r>
            <a:r>
              <a:rPr lang="en-US" sz="1800" dirty="0"/>
              <a:t> or midsize SUV's as those are most </a:t>
            </a:r>
            <a:r>
              <a:rPr lang="en-US" sz="1800" dirty="0" smtClean="0"/>
              <a:t>preferred.</a:t>
            </a:r>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3533684327"/>
      </p:ext>
    </p:extLst>
  </p:cSld>
  <p:clrMapOvr>
    <a:masterClrMapping/>
  </p:clrMapOvr>
  <p:transition spd="med" advTm="132787"/>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SFFCU Business Model"/>
          <p:cNvSpPr txBox="1">
            <a:spLocks noGrp="1"/>
          </p:cNvSpPr>
          <p:nvPr>
            <p:ph type="title"/>
          </p:nvPr>
        </p:nvSpPr>
        <p:spPr>
          <a:prstGeom prst="rect">
            <a:avLst/>
          </a:prstGeom>
        </p:spPr>
        <p:txBody>
          <a:bodyPr>
            <a:normAutofit/>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Introduction – Car Sales Dataset</a:t>
            </a:r>
            <a:endParaRPr dirty="0"/>
          </a:p>
        </p:txBody>
      </p:sp>
      <p:sp>
        <p:nvSpPr>
          <p:cNvPr id="137" name="Since 1954, San Francisco Federal Credit Union has been a member-owned financial institution. As a not-for-profit, we’re able to offer higher dividends on deposit accounts, lower interest rates on loans, and fewer fees than the big banks."/>
          <p:cNvSpPr txBox="1">
            <a:spLocks noGrp="1"/>
          </p:cNvSpPr>
          <p:nvPr>
            <p:ph type="body" idx="1"/>
          </p:nvPr>
        </p:nvSpPr>
        <p:spPr>
          <a:xfrm>
            <a:off x="508000" y="2178050"/>
            <a:ext cx="11988800" cy="6096000"/>
          </a:xfrm>
          <a:prstGeom prst="rect">
            <a:avLst/>
          </a:prstGeom>
        </p:spPr>
        <p:txBody>
          <a:bodyPr/>
          <a:lstStyle>
            <a:lvl1pPr>
              <a:defRPr>
                <a:latin typeface="Arial"/>
                <a:ea typeface="Arial"/>
                <a:cs typeface="Arial"/>
                <a:sym typeface="Arial"/>
              </a:defRPr>
            </a:lvl1pPr>
          </a:lstStyle>
          <a:p>
            <a:r>
              <a:rPr lang="en-US" dirty="0"/>
              <a:t>This is the Car sales data set which include information about different cars . This data set is being taken from the </a:t>
            </a:r>
            <a:r>
              <a:rPr lang="en-US" dirty="0" err="1" smtClean="0"/>
              <a:t>Github</a:t>
            </a:r>
            <a:r>
              <a:rPr lang="en-US" dirty="0" smtClean="0"/>
              <a:t>. It covers over 9500 car sales data including various type of models, engine type, volume  manufactured by various global automobile organization since 1950’s to 2016. Also It contains details with mileage and pricing along with registration year to get to know the trend of cars preferred by consumers in relation to the old models to latest models.</a:t>
            </a:r>
            <a:endParaRPr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65038" y="9113838"/>
            <a:ext cx="487362" cy="487362"/>
          </a:xfrm>
          <a:prstGeom prst="rect">
            <a:avLst/>
          </a:prstGeom>
        </p:spPr>
      </p:pic>
    </p:spTree>
  </p:cSld>
  <p:clrMapOvr>
    <a:masterClrMapping/>
  </p:clrMapOvr>
  <p:transition spd="med" advTm="369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FFCU Business Model"/>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Car Sales - Analysis</a:t>
            </a:r>
            <a:endParaRPr dirty="0"/>
          </a:p>
        </p:txBody>
      </p:sp>
      <p:sp>
        <p:nvSpPr>
          <p:cNvPr id="140" name="Serves San Francisco and San Mateo Counties…"/>
          <p:cNvSpPr txBox="1">
            <a:spLocks noGrp="1"/>
          </p:cNvSpPr>
          <p:nvPr>
            <p:ph type="body" idx="1"/>
          </p:nvPr>
        </p:nvSpPr>
        <p:spPr>
          <a:xfrm>
            <a:off x="508000" y="2324100"/>
            <a:ext cx="11988800" cy="6096000"/>
          </a:xfrm>
          <a:prstGeom prst="rect">
            <a:avLst/>
          </a:prstGeom>
        </p:spPr>
        <p:txBody>
          <a:bodyPr>
            <a:normAutofit fontScale="85000" lnSpcReduction="10000"/>
          </a:bodyPr>
          <a:lstStyle/>
          <a:p>
            <a:pPr>
              <a:defRPr>
                <a:latin typeface="Arial"/>
                <a:ea typeface="Arial"/>
                <a:cs typeface="Arial"/>
                <a:sym typeface="Arial"/>
              </a:defRPr>
            </a:pPr>
            <a:r>
              <a:rPr lang="en-US" dirty="0" smtClean="0"/>
              <a:t>Dataset contains information on the different types of cars sold. It comprises of 9576 rows which is the count of cars sold and 10 columns like car manufacturer, engine volume, body , engine type, price, mileage, registration, year, model and drive. Few columns has been duplicated and does contain incorrect values and also missing values. Data contains car details of different manufactures who has stopped manufacturing and also who has merged or acquired by others. We considered entire dataset after cleaning the dataset based on appropriate process. </a:t>
            </a:r>
            <a:r>
              <a:rPr lang="en-US" dirty="0">
                <a:sym typeface="Arial"/>
              </a:rPr>
              <a:t>we have </a:t>
            </a:r>
            <a:r>
              <a:rPr lang="en-US" dirty="0" smtClean="0">
                <a:sym typeface="Arial"/>
              </a:rPr>
              <a:t>to analyze </a:t>
            </a:r>
            <a:r>
              <a:rPr lang="en-US" dirty="0">
                <a:sym typeface="Arial"/>
              </a:rPr>
              <a:t>which feature has more impact on car sales and carry out result of </a:t>
            </a:r>
            <a:r>
              <a:rPr lang="en-US" dirty="0" smtClean="0">
                <a:sym typeface="Arial"/>
              </a:rPr>
              <a:t>this.</a:t>
            </a:r>
          </a:p>
          <a:p>
            <a:pPr marL="0" indent="0">
              <a:buNone/>
              <a:defRPr>
                <a:latin typeface="Arial"/>
                <a:ea typeface="Arial"/>
                <a:cs typeface="Arial"/>
                <a:sym typeface="Arial"/>
              </a:defRPr>
            </a:pPr>
            <a:r>
              <a:rPr lang="en-US" dirty="0" smtClean="0">
                <a:sym typeface="Arial"/>
              </a:rPr>
              <a:t>   </a:t>
            </a:r>
          </a:p>
          <a:p>
            <a:pPr marL="0" indent="0">
              <a:buNone/>
              <a:defRPr>
                <a:latin typeface="Arial"/>
                <a:ea typeface="Arial"/>
                <a:cs typeface="Arial"/>
                <a:sym typeface="Arial"/>
              </a:defRPr>
            </a:pPr>
            <a:r>
              <a:rPr lang="en-US" dirty="0">
                <a:sym typeface="Arial"/>
              </a:rPr>
              <a:t>	</a:t>
            </a:r>
            <a:r>
              <a:rPr lang="en-US" dirty="0" smtClean="0">
                <a:sym typeface="Arial"/>
              </a:rPr>
              <a:t>Source </a:t>
            </a:r>
            <a:r>
              <a:rPr lang="en-US" dirty="0">
                <a:sym typeface="Arial"/>
              </a:rPr>
              <a:t>file link - </a:t>
            </a:r>
            <a:r>
              <a:rPr lang="en-US" dirty="0" smtClean="0">
                <a:sym typeface="Arial"/>
              </a:rPr>
              <a:t> </a:t>
            </a:r>
          </a:p>
          <a:p>
            <a:pPr marL="0" indent="0">
              <a:buNone/>
              <a:defRPr>
                <a:latin typeface="Arial"/>
                <a:ea typeface="Arial"/>
                <a:cs typeface="Arial"/>
                <a:sym typeface="Arial"/>
              </a:defRPr>
            </a:pPr>
            <a:r>
              <a:rPr lang="en-US" dirty="0">
                <a:sym typeface="Arial"/>
              </a:rPr>
              <a:t>	</a:t>
            </a:r>
            <a:r>
              <a:rPr lang="en-US" sz="2200" dirty="0" smtClean="0">
                <a:sym typeface="Arial"/>
                <a:hlinkClick r:id="rId4"/>
              </a:rPr>
              <a:t>https</a:t>
            </a:r>
            <a:r>
              <a:rPr lang="en-US" sz="2200" dirty="0">
                <a:sym typeface="Arial"/>
                <a:hlinkClick r:id="rId4"/>
              </a:rPr>
              <a:t>://raw.githubusercontent.com/insaid2018/Term-1/master/Data/Projects/car_sales.csv</a:t>
            </a:r>
            <a:endParaRPr sz="2200"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365038" y="9113838"/>
            <a:ext cx="487362" cy="487362"/>
          </a:xfrm>
          <a:prstGeom prst="rect">
            <a:avLst/>
          </a:prstGeom>
        </p:spPr>
      </p:pic>
    </p:spTree>
  </p:cSld>
  <p:clrMapOvr>
    <a:masterClrMapping/>
  </p:clrMapOvr>
  <p:transition spd="med" advTm="6275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Revenue Streams"/>
          <p:cNvSpPr txBox="1">
            <a:spLocks noGrp="1"/>
          </p:cNvSpPr>
          <p:nvPr>
            <p:ph type="title"/>
          </p:nvPr>
        </p:nvSpPr>
        <p:spPr>
          <a:prstGeom prst="rect">
            <a:avLst/>
          </a:prstGeom>
        </p:spPr>
        <p:txBody>
          <a:bodyPr/>
          <a:lstStyle>
            <a:lvl1pPr>
              <a:defRPr>
                <a:solidFill>
                  <a:schemeClr val="accent6">
                    <a:hueOff val="36663"/>
                    <a:satOff val="1899"/>
                    <a:lumOff val="-23748"/>
                  </a:schemeClr>
                </a:solidFill>
                <a:latin typeface="Arial"/>
                <a:ea typeface="Arial"/>
                <a:cs typeface="Arial"/>
                <a:sym typeface="Arial"/>
              </a:defRPr>
            </a:lvl1pPr>
          </a:lstStyle>
          <a:p>
            <a:pPr>
              <a:defRPr>
                <a:latin typeface="Arial"/>
                <a:ea typeface="Arial"/>
                <a:cs typeface="Arial"/>
                <a:sym typeface="Arial"/>
              </a:defRPr>
            </a:pPr>
            <a:r>
              <a:rPr lang="en-US" dirty="0"/>
              <a:t>Problem statement</a:t>
            </a:r>
          </a:p>
        </p:txBody>
      </p:sp>
      <p:sp>
        <p:nvSpPr>
          <p:cNvPr id="143" name="Mortgages and Home Equity Loans…"/>
          <p:cNvSpPr txBox="1">
            <a:spLocks noGrp="1"/>
          </p:cNvSpPr>
          <p:nvPr>
            <p:ph type="body" idx="1"/>
          </p:nvPr>
        </p:nvSpPr>
        <p:spPr>
          <a:xfrm>
            <a:off x="508000" y="2324100"/>
            <a:ext cx="11988800" cy="6096000"/>
          </a:xfrm>
          <a:prstGeom prst="rect">
            <a:avLst/>
          </a:prstGeom>
        </p:spPr>
        <p:txBody>
          <a:bodyPr>
            <a:normAutofit fontScale="92500"/>
          </a:bodyPr>
          <a:lstStyle/>
          <a:p>
            <a:pPr>
              <a:defRPr>
                <a:latin typeface="Arial"/>
                <a:ea typeface="Arial"/>
                <a:cs typeface="Arial"/>
                <a:sym typeface="Arial"/>
              </a:defRPr>
            </a:pPr>
            <a:endParaRPr lang="en-US" dirty="0" smtClean="0"/>
          </a:p>
          <a:p>
            <a:pPr>
              <a:defRPr>
                <a:latin typeface="Arial"/>
                <a:ea typeface="Arial"/>
                <a:cs typeface="Arial"/>
                <a:sym typeface="Arial"/>
              </a:defRPr>
            </a:pPr>
            <a:endParaRPr lang="en-US" dirty="0" smtClean="0"/>
          </a:p>
          <a:p>
            <a:pPr>
              <a:defRPr>
                <a:latin typeface="Arial"/>
                <a:ea typeface="Arial"/>
                <a:cs typeface="Arial"/>
                <a:sym typeface="Arial"/>
              </a:defRPr>
            </a:pPr>
            <a:r>
              <a:rPr lang="en-US" dirty="0" smtClean="0"/>
              <a:t>How </a:t>
            </a:r>
            <a:r>
              <a:rPr lang="en-US" dirty="0"/>
              <a:t>the price is determined and how it impacted the sales of the car</a:t>
            </a:r>
            <a:r>
              <a:rPr lang="en-US" dirty="0" smtClean="0"/>
              <a:t>.</a:t>
            </a:r>
          </a:p>
          <a:p>
            <a:pPr>
              <a:defRPr>
                <a:latin typeface="Arial"/>
                <a:ea typeface="Arial"/>
                <a:cs typeface="Arial"/>
                <a:sym typeface="Arial"/>
              </a:defRPr>
            </a:pPr>
            <a:r>
              <a:rPr lang="en-US" dirty="0" smtClean="0"/>
              <a:t>Which registered year cars sold maximum</a:t>
            </a:r>
          </a:p>
          <a:p>
            <a:pPr>
              <a:defRPr>
                <a:latin typeface="Arial"/>
                <a:ea typeface="Arial"/>
                <a:cs typeface="Arial"/>
                <a:sym typeface="Arial"/>
              </a:defRPr>
            </a:pPr>
            <a:r>
              <a:rPr lang="en-US" dirty="0" smtClean="0"/>
              <a:t>Impact of features in the sales</a:t>
            </a:r>
          </a:p>
          <a:p>
            <a:pPr>
              <a:defRPr>
                <a:latin typeface="Arial"/>
                <a:ea typeface="Arial"/>
                <a:cs typeface="Arial"/>
                <a:sym typeface="Arial"/>
              </a:defRPr>
            </a:pPr>
            <a:r>
              <a:rPr lang="en-US" dirty="0" smtClean="0"/>
              <a:t>We </a:t>
            </a:r>
            <a:r>
              <a:rPr lang="en-US" dirty="0"/>
              <a:t>can see in the </a:t>
            </a:r>
            <a:r>
              <a:rPr lang="en-US" dirty="0" smtClean="0"/>
              <a:t>dataset, sales of very old models too.  Need </a:t>
            </a:r>
            <a:r>
              <a:rPr lang="en-US" dirty="0"/>
              <a:t>to </a:t>
            </a:r>
            <a:r>
              <a:rPr lang="en-US" dirty="0" smtClean="0"/>
              <a:t> analyze </a:t>
            </a:r>
            <a:r>
              <a:rPr lang="en-US" dirty="0"/>
              <a:t>whether it is worth to invest in stocking those cars.  </a:t>
            </a:r>
            <a:endParaRPr lang="en-US" dirty="0" smtClean="0"/>
          </a:p>
          <a:p>
            <a:pPr>
              <a:defRPr>
                <a:latin typeface="Arial"/>
                <a:ea typeface="Arial"/>
                <a:cs typeface="Arial"/>
                <a:sym typeface="Arial"/>
              </a:defRPr>
            </a:pPr>
            <a:r>
              <a:rPr lang="en-US" dirty="0" smtClean="0"/>
              <a:t>Is it financially beneficial </a:t>
            </a:r>
            <a:r>
              <a:rPr lang="en-US" dirty="0"/>
              <a:t> </a:t>
            </a:r>
            <a:r>
              <a:rPr lang="en-US" dirty="0" smtClean="0"/>
              <a:t>- the vintage or latest cars. </a:t>
            </a:r>
            <a:endParaRPr lang="en-US" dirty="0"/>
          </a:p>
          <a:p>
            <a:pPr>
              <a:defRPr>
                <a:latin typeface="Arial"/>
                <a:ea typeface="Arial"/>
                <a:cs typeface="Arial"/>
                <a:sym typeface="Arial"/>
              </a:defRPr>
            </a:pPr>
            <a:endParaRPr lang="en-US" dirty="0" smtClean="0"/>
          </a:p>
          <a:p>
            <a:pPr>
              <a:defRPr>
                <a:latin typeface="Arial"/>
                <a:ea typeface="Arial"/>
                <a:cs typeface="Arial"/>
                <a:sym typeface="Arial"/>
              </a:defRPr>
            </a:pPr>
            <a:endParaRPr dirty="0"/>
          </a:p>
        </p:txBody>
      </p:sp>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65038" y="9113838"/>
            <a:ext cx="487362" cy="487362"/>
          </a:xfrm>
          <a:prstGeom prst="rect">
            <a:avLst/>
          </a:prstGeom>
        </p:spPr>
      </p:pic>
    </p:spTree>
  </p:cSld>
  <p:clrMapOvr>
    <a:masterClrMapping/>
  </p:clrMapOvr>
  <p:transition spd="med" advTm="3863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Unique Value Proposition"/>
          <p:cNvSpPr txBox="1">
            <a:spLocks noGrp="1"/>
          </p:cNvSpPr>
          <p:nvPr>
            <p:ph type="title"/>
          </p:nvPr>
        </p:nvSpPr>
        <p:spPr>
          <a:xfrm>
            <a:off x="1397000" y="457200"/>
            <a:ext cx="10668188" cy="721359"/>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EDA</a:t>
            </a:r>
            <a:endParaRPr dirty="0"/>
          </a:p>
        </p:txBody>
      </p:sp>
      <p:sp>
        <p:nvSpPr>
          <p:cNvPr id="146" name="On average, Millennials and Gen. X are not able to afford buying homes in the Bay Area, but need to buy cars to get around.…"/>
          <p:cNvSpPr txBox="1">
            <a:spLocks noGrp="1"/>
          </p:cNvSpPr>
          <p:nvPr>
            <p:ph type="body" idx="1"/>
          </p:nvPr>
        </p:nvSpPr>
        <p:spPr>
          <a:xfrm>
            <a:off x="1574959" y="1194524"/>
            <a:ext cx="10998200" cy="6369050"/>
          </a:xfrm>
          <a:prstGeom prst="rect">
            <a:avLst/>
          </a:prstGeom>
        </p:spPr>
        <p:txBody>
          <a:bodyPr>
            <a:normAutofit fontScale="25000" lnSpcReduction="20000"/>
          </a:bodyPr>
          <a:lstStyle/>
          <a:p>
            <a:pPr marL="0" indent="0" defTabSz="479044">
              <a:spcBef>
                <a:spcPts val="1900"/>
              </a:spcBef>
              <a:buNone/>
              <a:defRPr sz="2952"/>
            </a:pPr>
            <a:endParaRPr lang="en-US" dirty="0"/>
          </a:p>
          <a:p>
            <a:pPr marL="385318" indent="-385318" defTabSz="479044">
              <a:spcBef>
                <a:spcPts val="1900"/>
              </a:spcBef>
              <a:defRPr sz="2952"/>
            </a:pPr>
            <a:endParaRPr lang="en-US" sz="8000" dirty="0" smtClean="0"/>
          </a:p>
          <a:p>
            <a:pPr marL="0" indent="0" defTabSz="479044">
              <a:spcBef>
                <a:spcPts val="1900"/>
              </a:spcBef>
              <a:buNone/>
              <a:defRPr sz="2952"/>
            </a:pPr>
            <a:endParaRPr lang="en-US" sz="8000" dirty="0" smtClean="0">
              <a:latin typeface="Arial" panose="020B0604020202020204" pitchFamily="34" charset="0"/>
              <a:cs typeface="Arial" panose="020B0604020202020204" pitchFamily="34" charset="0"/>
            </a:endParaRP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EDA </a:t>
            </a:r>
            <a:r>
              <a:rPr lang="en-US" sz="8000" dirty="0">
                <a:latin typeface="Arial" panose="020B0604020202020204" pitchFamily="34" charset="0"/>
                <a:cs typeface="Arial" panose="020B0604020202020204" pitchFamily="34" charset="0"/>
              </a:rPr>
              <a:t>is to </a:t>
            </a:r>
            <a:r>
              <a:rPr lang="en-US" sz="8000" dirty="0" smtClean="0">
                <a:latin typeface="Arial" panose="020B0604020202020204" pitchFamily="34" charset="0"/>
                <a:cs typeface="Arial" panose="020B0604020202020204" pitchFamily="34" charset="0"/>
              </a:rPr>
              <a:t>analyze </a:t>
            </a:r>
            <a:r>
              <a:rPr lang="en-US" sz="8000" dirty="0">
                <a:latin typeface="Arial" panose="020B0604020202020204" pitchFamily="34" charset="0"/>
                <a:cs typeface="Arial" panose="020B0604020202020204" pitchFamily="34" charset="0"/>
              </a:rPr>
              <a:t>the dataset with basic use of pandas and drawing conclusion from the data </a:t>
            </a:r>
            <a:r>
              <a:rPr lang="en-US" sz="8000" dirty="0" smtClean="0">
                <a:latin typeface="Arial" panose="020B0604020202020204" pitchFamily="34" charset="0"/>
                <a:cs typeface="Arial" panose="020B0604020202020204" pitchFamily="34" charset="0"/>
              </a:rPr>
              <a:t>through different graphical analysis of the dataset. </a:t>
            </a:r>
            <a:r>
              <a:rPr lang="en-US" sz="8000" dirty="0">
                <a:latin typeface="Arial" panose="020B0604020202020204" pitchFamily="34" charset="0"/>
                <a:cs typeface="Arial" panose="020B0604020202020204" pitchFamily="34" charset="0"/>
              </a:rPr>
              <a:t>We tried to explore the dataset through different questions and also answered. Cleaned up dataset was used for analysis purpose.</a:t>
            </a:r>
            <a:endParaRPr lang="en-US" sz="8000" dirty="0" smtClean="0">
              <a:latin typeface="Arial" panose="020B0604020202020204" pitchFamily="34" charset="0"/>
              <a:cs typeface="Arial" panose="020B0604020202020204" pitchFamily="34" charset="0"/>
            </a:endParaRPr>
          </a:p>
          <a:p>
            <a:pPr marL="0" indent="0" defTabSz="479044">
              <a:spcBef>
                <a:spcPts val="1900"/>
              </a:spcBef>
              <a:buNone/>
              <a:defRPr sz="2952"/>
            </a:pPr>
            <a:r>
              <a:rPr lang="en-US" sz="8000" u="sng" dirty="0" smtClean="0">
                <a:latin typeface="Arial" panose="020B0604020202020204" pitchFamily="34" charset="0"/>
                <a:cs typeface="Arial" panose="020B0604020202020204" pitchFamily="34" charset="0"/>
              </a:rPr>
              <a:t>Preprocessing observations: </a:t>
            </a: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Total Number of Variables = 10 (Numeric 4, Categorical =6)   Number of Observations = 9576</a:t>
            </a:r>
          </a:p>
          <a:p>
            <a:pPr marL="0" indent="0" defTabSz="479044">
              <a:spcBef>
                <a:spcPts val="1900"/>
              </a:spcBef>
              <a:buNone/>
              <a:defRPr sz="2952"/>
            </a:pPr>
            <a:r>
              <a:rPr lang="en-US" sz="8000" dirty="0">
                <a:latin typeface="Arial" panose="020B0604020202020204" pitchFamily="34" charset="0"/>
                <a:cs typeface="Arial" panose="020B0604020202020204" pitchFamily="34" charset="0"/>
              </a:rPr>
              <a:t>  </a:t>
            </a:r>
            <a:r>
              <a:rPr lang="en-US" sz="8000" dirty="0" smtClean="0">
                <a:latin typeface="Arial" panose="020B0604020202020204" pitchFamily="34" charset="0"/>
                <a:cs typeface="Arial" panose="020B0604020202020204" pitchFamily="34" charset="0"/>
              </a:rPr>
              <a:t>Car  and Model has a high cardinality = 87  and 888 distinct values respectively. Drive &amp;    </a:t>
            </a:r>
            <a:r>
              <a:rPr lang="en-US" sz="8000" dirty="0">
                <a:latin typeface="Arial" panose="020B0604020202020204" pitchFamily="34" charset="0"/>
                <a:cs typeface="Arial" panose="020B0604020202020204" pitchFamily="34" charset="0"/>
              </a:rPr>
              <a:t>engV </a:t>
            </a:r>
            <a:r>
              <a:rPr lang="en-US" sz="8000" dirty="0" smtClean="0">
                <a:latin typeface="Arial" panose="020B0604020202020204" pitchFamily="34" charset="0"/>
                <a:cs typeface="Arial" panose="020B0604020202020204" pitchFamily="34" charset="0"/>
              </a:rPr>
              <a:t>has 5.3%  &amp; 4.5% of missing values.  Mileage &amp; Price  has 3.6%  &amp; 2.8% of  Zeros.   Dataset has 113 duplicate rows.</a:t>
            </a:r>
          </a:p>
          <a:p>
            <a:pPr marL="0" indent="0" defTabSz="479044">
              <a:spcBef>
                <a:spcPts val="1900"/>
              </a:spcBef>
              <a:buNone/>
              <a:defRPr sz="2952"/>
            </a:pPr>
            <a:r>
              <a:rPr lang="en-US" sz="8000" u="sng" dirty="0" smtClean="0">
                <a:latin typeface="Arial" panose="020B0604020202020204" pitchFamily="34" charset="0"/>
                <a:cs typeface="Arial" panose="020B0604020202020204" pitchFamily="34" charset="0"/>
              </a:rPr>
              <a:t>Actions taken to clean up the data:  </a:t>
            </a: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Dropping all the duplicates and price with zeros. Dropping engV which is  more than 8 which is incorrect as it contains only 62 counts.</a:t>
            </a: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Replaced all Zeros in mileage column with mean value. Replaced all missing values of engV with mean values.  Replaced all missing values of Drive with mode value.</a:t>
            </a:r>
          </a:p>
          <a:p>
            <a:pPr marL="0" indent="0" defTabSz="479044">
              <a:spcBef>
                <a:spcPts val="1900"/>
              </a:spcBef>
              <a:buNone/>
              <a:defRPr sz="2952"/>
            </a:pPr>
            <a:r>
              <a:rPr lang="en-US" sz="8000" u="sng" dirty="0" smtClean="0">
                <a:latin typeface="Arial" panose="020B0604020202020204" pitchFamily="34" charset="0"/>
                <a:cs typeface="Arial" panose="020B0604020202020204" pitchFamily="34" charset="0"/>
              </a:rPr>
              <a:t>Cleaned </a:t>
            </a:r>
            <a:r>
              <a:rPr lang="en-US" sz="8000" u="sng" dirty="0">
                <a:latin typeface="Arial" panose="020B0604020202020204" pitchFamily="34" charset="0"/>
                <a:cs typeface="Arial" panose="020B0604020202020204" pitchFamily="34" charset="0"/>
              </a:rPr>
              <a:t>data file - </a:t>
            </a:r>
            <a:endParaRPr lang="en-US" sz="8000" u="sng" dirty="0"/>
          </a:p>
          <a:p>
            <a:pPr marL="0" indent="0" defTabSz="479044">
              <a:spcBef>
                <a:spcPts val="1900"/>
              </a:spcBef>
              <a:buNone/>
              <a:defRPr sz="2952"/>
            </a:pPr>
            <a:r>
              <a:rPr lang="en-US" sz="8000" u="sng" dirty="0" smtClean="0">
                <a:latin typeface="Arial" panose="020B0604020202020204" pitchFamily="34" charset="0"/>
                <a:cs typeface="Arial" panose="020B0604020202020204" pitchFamily="34" charset="0"/>
              </a:rPr>
              <a:t>Final Dataset considered for Analysis: </a:t>
            </a:r>
            <a:r>
              <a:rPr lang="en-US" sz="8000" dirty="0" smtClean="0">
                <a:latin typeface="Arial" panose="020B0604020202020204" pitchFamily="34" charset="0"/>
                <a:cs typeface="Arial" panose="020B0604020202020204" pitchFamily="34" charset="0"/>
              </a:rPr>
              <a:t>    </a:t>
            </a: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As  Count of sold cars  belongs to registered year beyond  2000  is more, for further analysis we considered data beyond Year 2000 for analysis.</a:t>
            </a:r>
          </a:p>
          <a:p>
            <a:pPr marL="0" indent="0" defTabSz="479044">
              <a:spcBef>
                <a:spcPts val="1900"/>
              </a:spcBef>
              <a:buNone/>
              <a:defRPr sz="2952"/>
            </a:pPr>
            <a:r>
              <a:rPr lang="en-US" sz="8000" dirty="0" smtClean="0">
                <a:latin typeface="Arial" panose="020B0604020202020204" pitchFamily="34" charset="0"/>
                <a:cs typeface="Arial" panose="020B0604020202020204" pitchFamily="34" charset="0"/>
              </a:rPr>
              <a:t>  EDA file </a:t>
            </a:r>
            <a:endParaRPr sz="8000" dirty="0">
              <a:latin typeface="Arial" panose="020B0604020202020204" pitchFamily="34" charset="0"/>
              <a:cs typeface="Arial" panose="020B0604020202020204"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208911056"/>
              </p:ext>
            </p:extLst>
          </p:nvPr>
        </p:nvGraphicFramePr>
        <p:xfrm>
          <a:off x="4597400" y="6705600"/>
          <a:ext cx="914400" cy="723900"/>
        </p:xfrm>
        <a:graphic>
          <a:graphicData uri="http://schemas.openxmlformats.org/presentationml/2006/ole">
            <mc:AlternateContent xmlns:mc="http://schemas.openxmlformats.org/markup-compatibility/2006">
              <mc:Choice xmlns:v="urn:schemas-microsoft-com:vml" Requires="v">
                <p:oleObj spid="_x0000_s1044" name="Packager Shell Object" showAsIcon="1" r:id="rId5" imgW="914400" imgH="723960" progId="Package">
                  <p:embed/>
                </p:oleObj>
              </mc:Choice>
              <mc:Fallback>
                <p:oleObj name="Packager Shell Object" showAsIcon="1" r:id="rId5" imgW="914400" imgH="723960" progId="Package">
                  <p:embed/>
                  <p:pic>
                    <p:nvPicPr>
                      <p:cNvPr id="0" name=""/>
                      <p:cNvPicPr/>
                      <p:nvPr/>
                    </p:nvPicPr>
                    <p:blipFill>
                      <a:blip r:embed="rId6"/>
                      <a:stretch>
                        <a:fillRect/>
                      </a:stretch>
                    </p:blipFill>
                    <p:spPr>
                      <a:xfrm>
                        <a:off x="4597400" y="6705600"/>
                        <a:ext cx="914400" cy="723900"/>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1396744046"/>
              </p:ext>
            </p:extLst>
          </p:nvPr>
        </p:nvGraphicFramePr>
        <p:xfrm>
          <a:off x="3378200" y="8751888"/>
          <a:ext cx="914400" cy="723900"/>
        </p:xfrm>
        <a:graphic>
          <a:graphicData uri="http://schemas.openxmlformats.org/presentationml/2006/ole">
            <mc:AlternateContent xmlns:mc="http://schemas.openxmlformats.org/markup-compatibility/2006">
              <mc:Choice xmlns:v="urn:schemas-microsoft-com:vml" Requires="v">
                <p:oleObj spid="_x0000_s1045" name="Packager Shell Object" showAsIcon="1" r:id="rId7" imgW="914400" imgH="723960" progId="Package">
                  <p:embed/>
                </p:oleObj>
              </mc:Choice>
              <mc:Fallback>
                <p:oleObj name="Packager Shell Object" showAsIcon="1" r:id="rId7" imgW="914400" imgH="723960" progId="Package">
                  <p:embed/>
                  <p:pic>
                    <p:nvPicPr>
                      <p:cNvPr id="0" name=""/>
                      <p:cNvPicPr/>
                      <p:nvPr/>
                    </p:nvPicPr>
                    <p:blipFill>
                      <a:blip r:embed="rId8"/>
                      <a:stretch>
                        <a:fillRect/>
                      </a:stretch>
                    </p:blipFill>
                    <p:spPr>
                      <a:xfrm>
                        <a:off x="3378200" y="8751888"/>
                        <a:ext cx="914400" cy="723900"/>
                      </a:xfrm>
                      <a:prstGeom prst="rect">
                        <a:avLst/>
                      </a:prstGeom>
                    </p:spPr>
                  </p:pic>
                </p:oleObj>
              </mc:Fallback>
            </mc:AlternateContent>
          </a:graphicData>
        </a:graphic>
      </p:graphicFrame>
      <p:pic>
        <p:nvPicPr>
          <p:cNvPr id="4" name="Audio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2365038" y="9113838"/>
            <a:ext cx="487362" cy="487362"/>
          </a:xfrm>
          <a:prstGeom prst="rect">
            <a:avLst/>
          </a:prstGeom>
        </p:spPr>
      </p:pic>
    </p:spTree>
  </p:cSld>
  <p:clrMapOvr>
    <a:masterClrMapping/>
  </p:clrMapOvr>
  <p:transition spd="med" advTm="1435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 name="Marketing Objective"/>
          <p:cNvSpPr txBox="1">
            <a:spLocks noGrp="1"/>
          </p:cNvSpPr>
          <p:nvPr>
            <p:ph type="title" idx="4294967295"/>
          </p:nvPr>
        </p:nvSpPr>
        <p:spPr>
          <a:xfrm>
            <a:off x="0" y="609600"/>
            <a:ext cx="11404600" cy="571500"/>
          </a:xfrm>
          <a:prstGeom prst="rect">
            <a:avLst/>
          </a:prstGeom>
        </p:spPr>
        <p:txBody>
          <a:bodyPr>
            <a:noAutofit/>
          </a:bodyPr>
          <a:lstStyle>
            <a:lvl1pPr>
              <a:defRPr>
                <a:solidFill>
                  <a:schemeClr val="accent6">
                    <a:hueOff val="36663"/>
                    <a:satOff val="1899"/>
                    <a:lumOff val="-23748"/>
                  </a:schemeClr>
                </a:solidFill>
                <a:latin typeface="Arial"/>
                <a:ea typeface="Arial"/>
                <a:cs typeface="Arial"/>
                <a:sym typeface="Arial"/>
              </a:defRPr>
            </a:lvl1pPr>
          </a:lstStyle>
          <a:p>
            <a:r>
              <a:rPr lang="en-US" sz="3500" dirty="0" smtClean="0"/>
              <a:t>       Cars sold </a:t>
            </a:r>
            <a:r>
              <a:rPr lang="en-US" sz="3500" dirty="0"/>
              <a:t>based on </a:t>
            </a:r>
            <a:r>
              <a:rPr lang="en-US" sz="3500" dirty="0" smtClean="0"/>
              <a:t>Price/ Year</a:t>
            </a:r>
            <a:br>
              <a:rPr lang="en-US" sz="3500" dirty="0" smtClean="0"/>
            </a:br>
            <a:endParaRPr sz="3500" dirty="0"/>
          </a:p>
        </p:txBody>
      </p:sp>
      <p:pic>
        <p:nvPicPr>
          <p:cNvPr id="2" name="Picture 1"/>
          <p:cNvPicPr>
            <a:picLocks noChangeAspect="1"/>
          </p:cNvPicPr>
          <p:nvPr/>
        </p:nvPicPr>
        <p:blipFill>
          <a:blip r:embed="rId5"/>
          <a:stretch>
            <a:fillRect/>
          </a:stretch>
        </p:blipFill>
        <p:spPr>
          <a:xfrm>
            <a:off x="1422400" y="1469435"/>
            <a:ext cx="8966200" cy="3419475"/>
          </a:xfrm>
          <a:prstGeom prst="rect">
            <a:avLst/>
          </a:prstGeom>
        </p:spPr>
      </p:pic>
      <p:pic>
        <p:nvPicPr>
          <p:cNvPr id="5" name="Picture 4"/>
          <p:cNvPicPr>
            <a:picLocks noChangeAspect="1"/>
          </p:cNvPicPr>
          <p:nvPr/>
        </p:nvPicPr>
        <p:blipFill>
          <a:blip r:embed="rId6"/>
          <a:stretch>
            <a:fillRect/>
          </a:stretch>
        </p:blipFill>
        <p:spPr>
          <a:xfrm>
            <a:off x="631882" y="5177245"/>
            <a:ext cx="5413318" cy="3973287"/>
          </a:xfrm>
          <a:prstGeom prst="rect">
            <a:avLst/>
          </a:prstGeom>
        </p:spPr>
      </p:pic>
      <p:pic>
        <p:nvPicPr>
          <p:cNvPr id="6" name="Picture 5"/>
          <p:cNvPicPr>
            <a:picLocks noChangeAspect="1"/>
          </p:cNvPicPr>
          <p:nvPr/>
        </p:nvPicPr>
        <p:blipFill>
          <a:blip r:embed="rId7"/>
          <a:stretch>
            <a:fillRect/>
          </a:stretch>
        </p:blipFill>
        <p:spPr>
          <a:xfrm>
            <a:off x="6807200" y="5102694"/>
            <a:ext cx="5257800" cy="4065255"/>
          </a:xfrm>
          <a:prstGeom prst="rect">
            <a:avLst/>
          </a:prstGeom>
        </p:spPr>
      </p:pic>
      <p:pic>
        <p:nvPicPr>
          <p:cNvPr id="7" name="Audio 6">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5038" y="9113838"/>
            <a:ext cx="487362" cy="487362"/>
          </a:xfrm>
          <a:prstGeom prst="rect">
            <a:avLst/>
          </a:prstGeom>
        </p:spPr>
      </p:pic>
    </p:spTree>
  </p:cSld>
  <p:clrMapOvr>
    <a:masterClrMapping/>
  </p:clrMapOvr>
  <p:transition spd="med" advTm="62538"/>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smtClean="0"/>
          </a:p>
          <a:p>
            <a:endParaRPr lang="en-US" dirty="0"/>
          </a:p>
          <a:p>
            <a:endParaRPr lang="en-US" dirty="0" smtClean="0"/>
          </a:p>
          <a:p>
            <a:endParaRPr lang="en-US" dirty="0"/>
          </a:p>
          <a:p>
            <a:endParaRPr lang="en-US" sz="2000" dirty="0" smtClean="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
        <p:nvSpPr>
          <p:cNvPr id="188" name="Marketing Objective"/>
          <p:cNvSpPr txBox="1">
            <a:spLocks noGrp="1"/>
          </p:cNvSpPr>
          <p:nvPr>
            <p:ph type="title" idx="4294967295"/>
          </p:nvPr>
        </p:nvSpPr>
        <p:spPr>
          <a:xfrm>
            <a:off x="122238" y="265285"/>
            <a:ext cx="12242800" cy="7239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
            </a:r>
            <a:br>
              <a:rPr lang="en-US" dirty="0" smtClean="0"/>
            </a:br>
            <a:r>
              <a:rPr lang="en-US" dirty="0" smtClean="0"/>
              <a:t/>
            </a:r>
            <a:br>
              <a:rPr lang="en-US" dirty="0" smtClean="0"/>
            </a:br>
            <a:r>
              <a:rPr lang="en-US" dirty="0" smtClean="0"/>
              <a:t/>
            </a:r>
            <a:br>
              <a:rPr lang="en-US" dirty="0" smtClean="0"/>
            </a:br>
            <a:r>
              <a:rPr lang="en-US" dirty="0"/>
              <a:t/>
            </a:r>
            <a:br>
              <a:rPr lang="en-US" dirty="0"/>
            </a:br>
            <a:r>
              <a:rPr lang="en-US" dirty="0" smtClean="0"/>
              <a:t>    </a:t>
            </a:r>
            <a:r>
              <a:rPr lang="en-US" sz="5000" dirty="0" smtClean="0"/>
              <a:t>Univariate analysis of variables -</a:t>
            </a:r>
            <a:br>
              <a:rPr lang="en-US" sz="5000" dirty="0" smtClean="0"/>
            </a:br>
            <a:r>
              <a:rPr lang="en-US" sz="5000" dirty="0" smtClean="0"/>
              <a:t>Engine Type, Body and Drive</a:t>
            </a:r>
            <a:br>
              <a:rPr lang="en-US" sz="5000" dirty="0" smtClean="0"/>
            </a:br>
            <a:r>
              <a:rPr lang="en-US" dirty="0" smtClean="0"/>
              <a:t>       </a:t>
            </a:r>
            <a:r>
              <a:rPr lang="en-US" sz="2800" dirty="0" smtClean="0"/>
              <a:t>Pie Graph</a:t>
            </a:r>
            <a:r>
              <a:rPr lang="en-GB" dirty="0" smtClean="0"/>
              <a:t> </a:t>
            </a:r>
            <a:r>
              <a:rPr lang="en-GB" sz="2800" dirty="0" smtClean="0"/>
              <a:t/>
            </a:r>
            <a:br>
              <a:rPr lang="en-GB" sz="2800" dirty="0" smtClean="0"/>
            </a:br>
            <a:r>
              <a:rPr lang="en-GB" dirty="0"/>
              <a:t/>
            </a:r>
            <a:br>
              <a:rPr lang="en-GB" dirty="0"/>
            </a:br>
            <a:r>
              <a:rPr lang="en-US" dirty="0" smtClean="0"/>
              <a:t> </a:t>
            </a:r>
            <a:endParaRPr dirty="0"/>
          </a:p>
        </p:txBody>
      </p:sp>
      <p:sp>
        <p:nvSpPr>
          <p:cNvPr id="189" name="Tracked in Google Analytics"/>
          <p:cNvSpPr txBox="1"/>
          <p:nvPr/>
        </p:nvSpPr>
        <p:spPr>
          <a:xfrm>
            <a:off x="6451070" y="2472801"/>
            <a:ext cx="10265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endParaRPr dirty="0"/>
          </a:p>
        </p:txBody>
      </p:sp>
      <p:pic>
        <p:nvPicPr>
          <p:cNvPr id="4" name="Picture 3"/>
          <p:cNvPicPr>
            <a:picLocks noChangeAspect="1"/>
          </p:cNvPicPr>
          <p:nvPr/>
        </p:nvPicPr>
        <p:blipFill>
          <a:blip r:embed="rId5"/>
          <a:stretch>
            <a:fillRect/>
          </a:stretch>
        </p:blipFill>
        <p:spPr>
          <a:xfrm>
            <a:off x="787133" y="1974306"/>
            <a:ext cx="4695825" cy="4514850"/>
          </a:xfrm>
          <a:prstGeom prst="rect">
            <a:avLst/>
          </a:prstGeom>
        </p:spPr>
      </p:pic>
      <p:pic>
        <p:nvPicPr>
          <p:cNvPr id="5" name="Picture 4"/>
          <p:cNvPicPr>
            <a:picLocks noChangeAspect="1"/>
          </p:cNvPicPr>
          <p:nvPr/>
        </p:nvPicPr>
        <p:blipFill>
          <a:blip r:embed="rId6"/>
          <a:stretch>
            <a:fillRect/>
          </a:stretch>
        </p:blipFill>
        <p:spPr>
          <a:xfrm>
            <a:off x="4749800" y="5328830"/>
            <a:ext cx="4733925" cy="4448175"/>
          </a:xfrm>
          <a:prstGeom prst="rect">
            <a:avLst/>
          </a:prstGeom>
        </p:spPr>
      </p:pic>
      <p:pic>
        <p:nvPicPr>
          <p:cNvPr id="6" name="Picture 5"/>
          <p:cNvPicPr>
            <a:picLocks noChangeAspect="1"/>
          </p:cNvPicPr>
          <p:nvPr/>
        </p:nvPicPr>
        <p:blipFill>
          <a:blip r:embed="rId7"/>
          <a:stretch>
            <a:fillRect/>
          </a:stretch>
        </p:blipFill>
        <p:spPr>
          <a:xfrm>
            <a:off x="8647067" y="2126706"/>
            <a:ext cx="4324350" cy="4362450"/>
          </a:xfrm>
          <a:prstGeom prst="rect">
            <a:avLst/>
          </a:prstGeom>
        </p:spPr>
      </p:pic>
      <p:pic>
        <p:nvPicPr>
          <p:cNvPr id="8" name="Audio 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2849377936"/>
      </p:ext>
    </p:extLst>
  </p:cSld>
  <p:clrMapOvr>
    <a:masterClrMapping/>
  </p:clrMapOvr>
  <p:transition spd="med" advTm="30236"/>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p:txBody>
          <a:bodyPr/>
          <a:lstStyle/>
          <a:p>
            <a:endParaRPr lang="en-US" dirty="0" smtClean="0"/>
          </a:p>
          <a:p>
            <a:endParaRPr lang="en-US" dirty="0"/>
          </a:p>
          <a:p>
            <a:r>
              <a:rPr lang="en-US" u="sng" dirty="0" err="1" smtClean="0"/>
              <a:t>Estabalishing</a:t>
            </a:r>
            <a:r>
              <a:rPr lang="en-US" u="sng" dirty="0" smtClean="0"/>
              <a:t>  Correlation using  Heat Map</a:t>
            </a:r>
            <a:endParaRPr lang="en-US" u="sng" dirty="0"/>
          </a:p>
          <a:p>
            <a:endParaRPr lang="en-US" sz="2000" dirty="0" smtClean="0">
              <a:latin typeface="Arial" panose="020B0604020202020204" pitchFamily="34" charset="0"/>
              <a:cs typeface="Arial" panose="020B0604020202020204" pitchFamily="34" charset="0"/>
            </a:endParaRPr>
          </a:p>
          <a:p>
            <a:pPr marL="0" indent="0">
              <a:buNone/>
            </a:pPr>
            <a:endParaRPr lang="en-GB" sz="2000" dirty="0">
              <a:latin typeface="Arial" panose="020B0604020202020204" pitchFamily="34" charset="0"/>
              <a:cs typeface="Arial" panose="020B0604020202020204" pitchFamily="34" charset="0"/>
            </a:endParaRPr>
          </a:p>
        </p:txBody>
      </p:sp>
      <p:sp>
        <p:nvSpPr>
          <p:cNvPr id="188" name="Marketing Objective"/>
          <p:cNvSpPr txBox="1">
            <a:spLocks noGrp="1"/>
          </p:cNvSpPr>
          <p:nvPr>
            <p:ph type="title" idx="4294967295"/>
          </p:nvPr>
        </p:nvSpPr>
        <p:spPr>
          <a:xfrm>
            <a:off x="248920" y="106410"/>
            <a:ext cx="12242800" cy="7239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dirty="0" smtClean="0"/>
              <a:t/>
            </a:r>
            <a:br>
              <a:rPr lang="en-US" dirty="0" smtClean="0"/>
            </a:br>
            <a:r>
              <a:rPr lang="en-US" dirty="0" smtClean="0"/>
              <a:t/>
            </a:r>
            <a:br>
              <a:rPr lang="en-US" dirty="0" smtClean="0"/>
            </a:br>
            <a:r>
              <a:rPr lang="en-US" dirty="0" smtClean="0"/>
              <a:t/>
            </a:r>
            <a:br>
              <a:rPr lang="en-US" dirty="0" smtClean="0"/>
            </a:br>
            <a:r>
              <a:rPr lang="en-US" dirty="0"/>
              <a:t/>
            </a:r>
            <a:br>
              <a:rPr lang="en-US" dirty="0"/>
            </a:br>
            <a:r>
              <a:rPr lang="en-US" dirty="0" smtClean="0"/>
              <a:t>Price determination factor</a:t>
            </a:r>
            <a:br>
              <a:rPr lang="en-US" dirty="0" smtClean="0"/>
            </a:br>
            <a:r>
              <a:rPr lang="en-US" dirty="0" smtClean="0"/>
              <a:t>   </a:t>
            </a:r>
            <a:r>
              <a:rPr lang="en-GB" sz="2800" dirty="0" smtClean="0"/>
              <a:t/>
            </a:r>
            <a:br>
              <a:rPr lang="en-GB" sz="2800" dirty="0" smtClean="0"/>
            </a:br>
            <a:r>
              <a:rPr lang="en-GB" dirty="0"/>
              <a:t/>
            </a:r>
            <a:br>
              <a:rPr lang="en-GB" dirty="0"/>
            </a:br>
            <a:r>
              <a:rPr lang="en-US" dirty="0" smtClean="0"/>
              <a:t> </a:t>
            </a:r>
            <a:endParaRPr dirty="0"/>
          </a:p>
        </p:txBody>
      </p:sp>
      <p:sp>
        <p:nvSpPr>
          <p:cNvPr id="189" name="Tracked in Google Analytics"/>
          <p:cNvSpPr txBox="1"/>
          <p:nvPr/>
        </p:nvSpPr>
        <p:spPr>
          <a:xfrm>
            <a:off x="6451070" y="2472801"/>
            <a:ext cx="10265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a:latin typeface="Arial"/>
                <a:ea typeface="Arial"/>
                <a:cs typeface="Arial"/>
                <a:sym typeface="Arial"/>
              </a:defRPr>
            </a:lvl1pPr>
          </a:lstStyle>
          <a:p>
            <a:endParaRPr dirty="0"/>
          </a:p>
        </p:txBody>
      </p:sp>
      <p:pic>
        <p:nvPicPr>
          <p:cNvPr id="2" name="Picture 1"/>
          <p:cNvPicPr>
            <a:picLocks noChangeAspect="1"/>
          </p:cNvPicPr>
          <p:nvPr/>
        </p:nvPicPr>
        <p:blipFill>
          <a:blip r:embed="rId5"/>
          <a:stretch>
            <a:fillRect/>
          </a:stretch>
        </p:blipFill>
        <p:spPr>
          <a:xfrm>
            <a:off x="634999" y="1569461"/>
            <a:ext cx="4685553" cy="3200400"/>
          </a:xfrm>
          <a:prstGeom prst="rect">
            <a:avLst/>
          </a:prstGeom>
        </p:spPr>
      </p:pic>
      <p:pic>
        <p:nvPicPr>
          <p:cNvPr id="3" name="Picture 2"/>
          <p:cNvPicPr>
            <a:picLocks noChangeAspect="1"/>
          </p:cNvPicPr>
          <p:nvPr/>
        </p:nvPicPr>
        <p:blipFill>
          <a:blip r:embed="rId6"/>
          <a:stretch>
            <a:fillRect/>
          </a:stretch>
        </p:blipFill>
        <p:spPr>
          <a:xfrm>
            <a:off x="6133208" y="1575992"/>
            <a:ext cx="5601062" cy="3023618"/>
          </a:xfrm>
          <a:prstGeom prst="rect">
            <a:avLst/>
          </a:prstGeom>
        </p:spPr>
      </p:pic>
      <p:pic>
        <p:nvPicPr>
          <p:cNvPr id="10" name="Picture 9"/>
          <p:cNvPicPr>
            <a:picLocks noChangeAspect="1"/>
          </p:cNvPicPr>
          <p:nvPr/>
        </p:nvPicPr>
        <p:blipFill>
          <a:blip r:embed="rId7"/>
          <a:stretch>
            <a:fillRect/>
          </a:stretch>
        </p:blipFill>
        <p:spPr>
          <a:xfrm>
            <a:off x="1778000" y="5629659"/>
            <a:ext cx="8364057" cy="3883990"/>
          </a:xfrm>
          <a:prstGeom prst="rect">
            <a:avLst/>
          </a:prstGeom>
        </p:spPr>
      </p:pic>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790866415"/>
      </p:ext>
    </p:extLst>
  </p:cSld>
  <p:clrMapOvr>
    <a:masterClrMapping/>
  </p:clrMapOvr>
  <p:transition spd="med" advTm="7561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idx="1"/>
          </p:nvPr>
        </p:nvSpPr>
        <p:spPr>
          <a:xfrm>
            <a:off x="508000" y="762000"/>
            <a:ext cx="13004800" cy="9296400"/>
          </a:xfrm>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smtClean="0"/>
          </a:p>
          <a:p>
            <a:pPr marL="0" indent="0">
              <a:buNone/>
            </a:pPr>
            <a:endParaRPr lang="en-US" dirty="0"/>
          </a:p>
          <a:p>
            <a:endParaRPr lang="en-US" sz="2000" dirty="0" smtClean="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r>
              <a:rPr lang="en-US" sz="2000" dirty="0" smtClean="0">
                <a:latin typeface="Arial" panose="020B0604020202020204" pitchFamily="34" charset="0"/>
                <a:cs typeface="Arial" panose="020B0604020202020204" pitchFamily="34" charset="0"/>
              </a:rPr>
              <a:t>Outer Pie [body] </a:t>
            </a:r>
            <a:r>
              <a:rPr lang="en-US" sz="2000" dirty="0">
                <a:latin typeface="Arial" panose="020B0604020202020204" pitchFamily="34" charset="0"/>
                <a:cs typeface="Arial" panose="020B0604020202020204" pitchFamily="34" charset="0"/>
              </a:rPr>
              <a:t>-  </a:t>
            </a:r>
            <a:r>
              <a:rPr lang="en-US" sz="2000" dirty="0" smtClean="0">
                <a:latin typeface="Arial" panose="020B0604020202020204" pitchFamily="34" charset="0"/>
                <a:cs typeface="Arial" panose="020B0604020202020204" pitchFamily="34" charset="0"/>
              </a:rPr>
              <a:t>Sedan , Crossover </a:t>
            </a:r>
          </a:p>
          <a:p>
            <a:r>
              <a:rPr lang="en-US" sz="2000" dirty="0">
                <a:latin typeface="Arial" panose="020B0604020202020204" pitchFamily="34" charset="0"/>
                <a:cs typeface="Arial" panose="020B0604020202020204" pitchFamily="34" charset="0"/>
              </a:rPr>
              <a:t>Inner </a:t>
            </a:r>
            <a:r>
              <a:rPr lang="en-US" sz="2000" dirty="0" smtClean="0">
                <a:latin typeface="Arial" panose="020B0604020202020204" pitchFamily="34" charset="0"/>
                <a:cs typeface="Arial" panose="020B0604020202020204" pitchFamily="34" charset="0"/>
              </a:rPr>
              <a:t>Pie[drive] - sedan.front, sedan.rear ,sedan.full ,crossover.front,crossover.rear,crossover.full,</a:t>
            </a:r>
          </a:p>
          <a:p>
            <a:pPr marL="0" indent="0">
              <a:buNone/>
            </a:pPr>
            <a:endParaRPr lang="en-US" dirty="0"/>
          </a:p>
        </p:txBody>
      </p:sp>
      <p:sp>
        <p:nvSpPr>
          <p:cNvPr id="188" name="Marketing Objective"/>
          <p:cNvSpPr txBox="1">
            <a:spLocks noGrp="1"/>
          </p:cNvSpPr>
          <p:nvPr>
            <p:ph type="title" idx="4294967295"/>
          </p:nvPr>
        </p:nvSpPr>
        <p:spPr>
          <a:xfrm>
            <a:off x="25400" y="325589"/>
            <a:ext cx="11988800" cy="1333500"/>
          </a:xfrm>
          <a:prstGeom prst="rect">
            <a:avLst/>
          </a:prstGeom>
        </p:spPr>
        <p:txBody>
          <a:bodyPr>
            <a:normAutofit fontScale="90000"/>
          </a:bodyPr>
          <a:lstStyle>
            <a:lvl1pPr>
              <a:defRPr>
                <a:solidFill>
                  <a:schemeClr val="accent6">
                    <a:hueOff val="36663"/>
                    <a:satOff val="1899"/>
                    <a:lumOff val="-23748"/>
                  </a:schemeClr>
                </a:solidFill>
                <a:latin typeface="Arial"/>
                <a:ea typeface="Arial"/>
                <a:cs typeface="Arial"/>
                <a:sym typeface="Arial"/>
              </a:defRPr>
            </a:lvl1pPr>
          </a:lstStyle>
          <a:p>
            <a:r>
              <a:rPr lang="en-US" sz="3500" dirty="0" smtClean="0"/>
              <a:t>        Bivariate Analysis -  Body type with Drive  - Donut Chart</a:t>
            </a:r>
            <a:br>
              <a:rPr lang="en-US" sz="3500" dirty="0" smtClean="0"/>
            </a:br>
            <a:endParaRPr sz="3500" dirty="0"/>
          </a:p>
        </p:txBody>
      </p:sp>
      <p:pic>
        <p:nvPicPr>
          <p:cNvPr id="10" name="Picture 9"/>
          <p:cNvPicPr>
            <a:picLocks noChangeAspect="1"/>
          </p:cNvPicPr>
          <p:nvPr/>
        </p:nvPicPr>
        <p:blipFill>
          <a:blip r:embed="rId5"/>
          <a:stretch>
            <a:fillRect/>
          </a:stretch>
        </p:blipFill>
        <p:spPr>
          <a:xfrm>
            <a:off x="8331200" y="7029865"/>
            <a:ext cx="2971800" cy="1028635"/>
          </a:xfrm>
          <a:prstGeom prst="rect">
            <a:avLst/>
          </a:prstGeom>
        </p:spPr>
      </p:pic>
      <p:pic>
        <p:nvPicPr>
          <p:cNvPr id="12" name="Picture 11"/>
          <p:cNvPicPr>
            <a:picLocks noChangeAspect="1"/>
          </p:cNvPicPr>
          <p:nvPr/>
        </p:nvPicPr>
        <p:blipFill>
          <a:blip r:embed="rId6"/>
          <a:stretch>
            <a:fillRect/>
          </a:stretch>
        </p:blipFill>
        <p:spPr>
          <a:xfrm>
            <a:off x="1092199" y="7029865"/>
            <a:ext cx="3148223" cy="1125611"/>
          </a:xfrm>
          <a:prstGeom prst="rect">
            <a:avLst/>
          </a:prstGeom>
        </p:spPr>
      </p:pic>
      <p:pic>
        <p:nvPicPr>
          <p:cNvPr id="14" name="Picture 13"/>
          <p:cNvPicPr>
            <a:picLocks noChangeAspect="1"/>
          </p:cNvPicPr>
          <p:nvPr/>
        </p:nvPicPr>
        <p:blipFill>
          <a:blip r:embed="rId7"/>
          <a:stretch>
            <a:fillRect/>
          </a:stretch>
        </p:blipFill>
        <p:spPr>
          <a:xfrm>
            <a:off x="2666311" y="1850341"/>
            <a:ext cx="6918339" cy="4951261"/>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2365038" y="9113838"/>
            <a:ext cx="487362" cy="487362"/>
          </a:xfrm>
          <a:prstGeom prst="rect">
            <a:avLst/>
          </a:prstGeom>
        </p:spPr>
      </p:pic>
    </p:spTree>
    <p:extLst>
      <p:ext uri="{BB962C8B-B14F-4D97-AF65-F5344CB8AC3E}">
        <p14:creationId xmlns:p14="http://schemas.microsoft.com/office/powerpoint/2010/main" val="1077235632"/>
      </p:ext>
    </p:extLst>
  </p:cSld>
  <p:clrMapOvr>
    <a:masterClrMapping/>
  </p:clrMapOvr>
  <p:transition spd="med" advTm="238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pn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EBEBEB"/>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New_Template4">
  <a:themeElements>
    <a:clrScheme name="New_Template4">
      <a:dk1>
        <a:srgbClr val="000000"/>
      </a:dk1>
      <a:lt1>
        <a:srgbClr val="FFFFFF"/>
      </a:lt1>
      <a:dk2>
        <a:srgbClr val="66635F"/>
      </a:dk2>
      <a:lt2>
        <a:srgbClr val="C9C3BA"/>
      </a:lt2>
      <a:accent1>
        <a:srgbClr val="738FAF"/>
      </a:accent1>
      <a:accent2>
        <a:srgbClr val="74B6A8"/>
      </a:accent2>
      <a:accent3>
        <a:srgbClr val="A0AA69"/>
      </a:accent3>
      <a:accent4>
        <a:srgbClr val="CBA968"/>
      </a:accent4>
      <a:accent5>
        <a:srgbClr val="D08A7A"/>
      </a:accent5>
      <a:accent6>
        <a:srgbClr val="9E95A9"/>
      </a:accent6>
      <a:hlink>
        <a:srgbClr val="0000FF"/>
      </a:hlink>
      <a:folHlink>
        <a:srgbClr val="FF00FF"/>
      </a:folHlink>
    </a:clrScheme>
    <a:fontScheme name="New_Template4">
      <a:majorFont>
        <a:latin typeface="Bodoni SvtyTwo ITC TT-Book"/>
        <a:ea typeface="Bodoni SvtyTwo ITC TT-Book"/>
        <a:cs typeface="Bodoni SvtyTwo ITC TT-Book"/>
      </a:majorFont>
      <a:minorFont>
        <a:latin typeface="Bodoni SvtyTwo ITC TT-Book"/>
        <a:ea typeface="Bodoni SvtyTwo ITC TT-Book"/>
        <a:cs typeface="Bodoni SvtyTwo ITC TT-Book"/>
      </a:minorFont>
    </a:fontScheme>
    <a:fmtScheme name="New_Template4">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FFFFF"/>
            </a:solidFill>
            <a:effectLst>
              <a:outerShdw blurRad="25400" dist="33948" dir="2700000" rotWithShape="0">
                <a:srgbClr val="3B3936"/>
              </a:outerShdw>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41414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414141"/>
            </a:solidFill>
            <a:effectLst/>
            <a:uFillTx/>
            <a:latin typeface="Palatino"/>
            <a:ea typeface="Palatino"/>
            <a:cs typeface="Palatino"/>
            <a:sym typeface="Palatino"/>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TM03457496[[fn=Parallax]]</Template>
  <TotalTime>1270</TotalTime>
  <Words>1095</Words>
  <Application>Microsoft Office PowerPoint</Application>
  <PresentationFormat>Custom</PresentationFormat>
  <Paragraphs>95</Paragraphs>
  <Slides>12</Slides>
  <Notes>6</Notes>
  <HiddenSlides>0</HiddenSlides>
  <MMClips>12</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12</vt:i4>
      </vt:variant>
    </vt:vector>
  </HeadingPairs>
  <TitlesOfParts>
    <vt:vector size="19" baseType="lpstr">
      <vt:lpstr>Arial</vt:lpstr>
      <vt:lpstr>Corbel</vt:lpstr>
      <vt:lpstr>Helvetica Neue</vt:lpstr>
      <vt:lpstr>Palatino</vt:lpstr>
      <vt:lpstr>Parallax</vt:lpstr>
      <vt:lpstr>Packager Shell Object</vt:lpstr>
      <vt:lpstr>Package</vt:lpstr>
      <vt:lpstr>PowerPoint Presentation</vt:lpstr>
      <vt:lpstr>Introduction – Car Sales Dataset</vt:lpstr>
      <vt:lpstr>Car Sales - Analysis</vt:lpstr>
      <vt:lpstr>Problem statement</vt:lpstr>
      <vt:lpstr>EDA</vt:lpstr>
      <vt:lpstr>       Cars sold based on Price/ Year </vt:lpstr>
      <vt:lpstr>        Univariate analysis of variables - Engine Type, Body and Drive        Pie Graph    </vt:lpstr>
      <vt:lpstr>    Price determination factor       </vt:lpstr>
      <vt:lpstr>        Bivariate Analysis -  Body type with Drive  - Donut Chart </vt:lpstr>
      <vt:lpstr>         Bivariate Analysis -  Body type with EngType  - Donut Chart </vt:lpstr>
      <vt:lpstr>               Bivariate Analysis  -     Registration Year of Sedan &amp; Crossover Sold </vt:lpstr>
      <vt:lpstr>Conclusion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Administrator</dc:creator>
  <cp:lastModifiedBy>Subbarao, Madhusudanan</cp:lastModifiedBy>
  <cp:revision>85</cp:revision>
  <dcterms:modified xsi:type="dcterms:W3CDTF">2019-02-07T05:30:57Z</dcterms:modified>
</cp:coreProperties>
</file>